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96" r:id="rId2"/>
  </p:sldMasterIdLst>
  <p:notesMasterIdLst>
    <p:notesMasterId r:id="rId60"/>
  </p:notesMasterIdLst>
  <p:sldIdLst>
    <p:sldId id="256" r:id="rId3"/>
    <p:sldId id="292" r:id="rId4"/>
    <p:sldId id="272" r:id="rId5"/>
    <p:sldId id="271" r:id="rId6"/>
    <p:sldId id="290" r:id="rId7"/>
    <p:sldId id="273" r:id="rId8"/>
    <p:sldId id="269" r:id="rId9"/>
    <p:sldId id="294" r:id="rId10"/>
    <p:sldId id="293" r:id="rId11"/>
    <p:sldId id="270" r:id="rId12"/>
    <p:sldId id="327" r:id="rId13"/>
    <p:sldId id="357" r:id="rId14"/>
    <p:sldId id="358" r:id="rId15"/>
    <p:sldId id="362" r:id="rId16"/>
    <p:sldId id="342" r:id="rId17"/>
    <p:sldId id="359" r:id="rId18"/>
    <p:sldId id="321" r:id="rId19"/>
    <p:sldId id="313" r:id="rId20"/>
    <p:sldId id="319" r:id="rId21"/>
    <p:sldId id="343" r:id="rId22"/>
    <p:sldId id="344" r:id="rId23"/>
    <p:sldId id="345" r:id="rId24"/>
    <p:sldId id="346" r:id="rId25"/>
    <p:sldId id="314" r:id="rId26"/>
    <p:sldId id="324" r:id="rId27"/>
    <p:sldId id="355" r:id="rId28"/>
    <p:sldId id="360" r:id="rId29"/>
    <p:sldId id="351" r:id="rId30"/>
    <p:sldId id="347" r:id="rId31"/>
    <p:sldId id="348" r:id="rId32"/>
    <p:sldId id="349" r:id="rId33"/>
    <p:sldId id="352" r:id="rId34"/>
    <p:sldId id="353" r:id="rId35"/>
    <p:sldId id="363" r:id="rId36"/>
    <p:sldId id="354" r:id="rId37"/>
    <p:sldId id="365" r:id="rId38"/>
    <p:sldId id="356" r:id="rId39"/>
    <p:sldId id="364" r:id="rId40"/>
    <p:sldId id="323" r:id="rId41"/>
    <p:sldId id="322" r:id="rId42"/>
    <p:sldId id="328" r:id="rId43"/>
    <p:sldId id="329" r:id="rId44"/>
    <p:sldId id="330" r:id="rId45"/>
    <p:sldId id="331" r:id="rId46"/>
    <p:sldId id="332" r:id="rId47"/>
    <p:sldId id="333" r:id="rId48"/>
    <p:sldId id="334" r:id="rId49"/>
    <p:sldId id="335" r:id="rId50"/>
    <p:sldId id="336" r:id="rId51"/>
    <p:sldId id="337" r:id="rId52"/>
    <p:sldId id="338" r:id="rId53"/>
    <p:sldId id="339" r:id="rId54"/>
    <p:sldId id="340" r:id="rId55"/>
    <p:sldId id="312" r:id="rId56"/>
    <p:sldId id="325" r:id="rId57"/>
    <p:sldId id="300" r:id="rId58"/>
    <p:sldId id="264" r:id="rId59"/>
  </p:sldIdLst>
  <p:sldSz cx="24384000" cy="1574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Helvetica Neue" panose="020B0604020202020204" charset="0"/>
      <p:regular r:id="rId67"/>
      <p:bold r:id="rId68"/>
      <p:italic r:id="rId69"/>
      <p:boldItalic r:id="rId70"/>
    </p:embeddedFont>
    <p:embeddedFont>
      <p:font typeface="Helvetica Neue Light" panose="020B0604020202020204" charset="0"/>
      <p:regular r:id="rId71"/>
      <p:bold r:id="rId72"/>
      <p:italic r:id="rId73"/>
      <p:boldItalic r:id="rId74"/>
    </p:embeddedFont>
    <p:embeddedFont>
      <p:font typeface="Lucida Sans Unicode" panose="020B0602030504020204" pitchFamily="34" charset="0"/>
      <p:regular r:id="rId75"/>
    </p:embeddedFont>
    <p:embeddedFont>
      <p:font typeface="Trebuchet MS" panose="020B0603020202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72"/>
            <p14:sldId id="271"/>
            <p14:sldId id="290"/>
            <p14:sldId id="273"/>
            <p14:sldId id="269"/>
            <p14:sldId id="294"/>
            <p14:sldId id="293"/>
            <p14:sldId id="270"/>
            <p14:sldId id="327"/>
            <p14:sldId id="357"/>
            <p14:sldId id="358"/>
            <p14:sldId id="362"/>
            <p14:sldId id="342"/>
            <p14:sldId id="359"/>
            <p14:sldId id="321"/>
            <p14:sldId id="313"/>
            <p14:sldId id="319"/>
            <p14:sldId id="343"/>
            <p14:sldId id="344"/>
            <p14:sldId id="345"/>
            <p14:sldId id="346"/>
            <p14:sldId id="314"/>
            <p14:sldId id="324"/>
            <p14:sldId id="355"/>
            <p14:sldId id="360"/>
            <p14:sldId id="351"/>
            <p14:sldId id="347"/>
            <p14:sldId id="348"/>
            <p14:sldId id="349"/>
            <p14:sldId id="352"/>
            <p14:sldId id="353"/>
            <p14:sldId id="363"/>
            <p14:sldId id="354"/>
            <p14:sldId id="365"/>
            <p14:sldId id="356"/>
            <p14:sldId id="364"/>
            <p14:sldId id="323"/>
            <p14:sldId id="322"/>
            <p14:sldId id="328"/>
            <p14:sldId id="329"/>
            <p14:sldId id="330"/>
            <p14:sldId id="331"/>
            <p14:sldId id="332"/>
            <p14:sldId id="333"/>
            <p14:sldId id="334"/>
            <p14:sldId id="335"/>
            <p14:sldId id="336"/>
            <p14:sldId id="337"/>
            <p14:sldId id="338"/>
            <p14:sldId id="339"/>
            <p14:sldId id="340"/>
          </p14:sldIdLst>
        </p14:section>
        <p14:section name="Sección sin título" id="{E9804C5C-0490-49E6-B2A1-6E009BA9D567}">
          <p14:sldIdLst>
            <p14:sldId id="312"/>
            <p14:sldId id="325"/>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08" autoAdjust="0"/>
    <p:restoredTop sz="96357" autoAdjust="0"/>
  </p:normalViewPr>
  <p:slideViewPr>
    <p:cSldViewPr snapToGrid="0">
      <p:cViewPr varScale="1">
        <p:scale>
          <a:sx n="30" d="100"/>
          <a:sy n="30" d="100"/>
        </p:scale>
        <p:origin x="1476" y="90"/>
      </p:cViewPr>
      <p:guideLst>
        <p:guide orient="horz" pos="496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95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58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520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122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57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7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17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591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7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175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323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29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5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38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12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71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206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57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8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257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17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265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482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016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074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607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17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76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926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10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478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201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248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397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187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19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861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690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335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4119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709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03824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243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018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32312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628291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208369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tx">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47274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16519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09523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883678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9029771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131500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17118709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1631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1949347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629282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0129419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569308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55429274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 blanco" type="tx" preserve="1">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12561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641054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702711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988039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980769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49054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779653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13/12/2022</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2094174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995845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13/12/2022</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485886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drive.google.com/file/d/1OixwFo4aXbSiolsU1jAd76Auw1t2U6-7/view?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drive.google.com/file/d/1dzt2hPr2o63Y8vFPIaiUIy_LeTWVwbRp/view?usp=sharing"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drive.google.com/file/d/17JM5u1VZp8hIwQl-9jGXagEBMrAWukRA/view?usp=sharing"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CuadroTexto 5"/>
          <p:cNvSpPr txBox="1"/>
          <p:nvPr/>
        </p:nvSpPr>
        <p:spPr>
          <a:xfrm>
            <a:off x="6660759" y="6165840"/>
            <a:ext cx="9535551" cy="3970318"/>
          </a:xfrm>
          <a:prstGeom prst="rect">
            <a:avLst/>
          </a:prstGeom>
          <a:noFill/>
        </p:spPr>
        <p:txBody>
          <a:bodyPr wrap="square" rtlCol="0">
            <a:spAutoFit/>
          </a:bodyPr>
          <a:lstStyle/>
          <a:p>
            <a:pPr algn="ctr"/>
            <a:r>
              <a:rPr lang="es-CO" sz="3600" dirty="0"/>
              <a:t>LISBETH TATIANA MARTINEZ AGUDELO</a:t>
            </a:r>
          </a:p>
          <a:p>
            <a:pPr algn="ctr"/>
            <a:r>
              <a:rPr lang="es-CO" sz="3600" dirty="0"/>
              <a:t>CAMILA GUERRERO RINCON</a:t>
            </a:r>
          </a:p>
          <a:p>
            <a:pPr algn="ctr"/>
            <a:r>
              <a:rPr lang="es-CO" sz="3600" dirty="0"/>
              <a:t>YISENIA GARZON RODRIGUEZ</a:t>
            </a:r>
          </a:p>
          <a:p>
            <a:pPr algn="ctr"/>
            <a:r>
              <a:rPr lang="es-CO" sz="3600" dirty="0"/>
              <a:t>CRISTIAN CAMILO GALLEGO GARCIA</a:t>
            </a:r>
          </a:p>
          <a:p>
            <a:pPr algn="ctr"/>
            <a:r>
              <a:rPr lang="es-CO" sz="3600" dirty="0"/>
              <a:t>JESUS DAVID GOMEZ AMORTEGUI</a:t>
            </a:r>
          </a:p>
          <a:p>
            <a:pPr algn="ctr"/>
            <a:r>
              <a:rPr lang="es-CO" sz="3600" dirty="0"/>
              <a:t>JULIAN DAVID TORRES ENCISO</a:t>
            </a:r>
          </a:p>
          <a:p>
            <a:r>
              <a:rPr lang="es-CO" sz="3600" dirty="0"/>
              <a:t> </a:t>
            </a:r>
          </a:p>
        </p:txBody>
      </p:sp>
      <p:sp>
        <p:nvSpPr>
          <p:cNvPr id="9" name="CuadroTexto 8"/>
          <p:cNvSpPr txBox="1"/>
          <p:nvPr/>
        </p:nvSpPr>
        <p:spPr>
          <a:xfrm>
            <a:off x="10136064" y="10629031"/>
            <a:ext cx="2584939" cy="1323439"/>
          </a:xfrm>
          <a:prstGeom prst="rect">
            <a:avLst/>
          </a:prstGeom>
          <a:noFill/>
        </p:spPr>
        <p:txBody>
          <a:bodyPr wrap="square" rtlCol="0">
            <a:spAutoFit/>
          </a:bodyPr>
          <a:lstStyle/>
          <a:p>
            <a:r>
              <a:rPr lang="es-CO" sz="4000" dirty="0"/>
              <a:t>FICHA</a:t>
            </a:r>
          </a:p>
          <a:p>
            <a:r>
              <a:rPr lang="es-CO" sz="4000" dirty="0"/>
              <a:t>2395871</a:t>
            </a:r>
          </a:p>
        </p:txBody>
      </p:sp>
      <p:sp>
        <p:nvSpPr>
          <p:cNvPr id="2" name="CuadroTexto 1"/>
          <p:cNvSpPr txBox="1"/>
          <p:nvPr/>
        </p:nvSpPr>
        <p:spPr>
          <a:xfrm>
            <a:off x="7270359" y="3250192"/>
            <a:ext cx="10294326" cy="1569660"/>
          </a:xfrm>
          <a:prstGeom prst="rect">
            <a:avLst/>
          </a:prstGeom>
          <a:noFill/>
        </p:spPr>
        <p:txBody>
          <a:bodyPr wrap="square" rtlCol="0">
            <a:spAutoFit/>
          </a:bodyPr>
          <a:lstStyle/>
          <a:p>
            <a:r>
              <a:rPr lang="es-CO" sz="4800" dirty="0"/>
              <a:t>ANALISIS Y DESARROLLO DE SISTEMA DE INFORMACIÓN </a:t>
            </a:r>
          </a:p>
        </p:txBody>
      </p:sp>
      <p:pic>
        <p:nvPicPr>
          <p:cNvPr id="1026" name="Picture 2">
            <a:extLst>
              <a:ext uri="{FF2B5EF4-FFF2-40B4-BE49-F238E27FC236}">
                <a16:creationId xmlns:a16="http://schemas.microsoft.com/office/drawing/2014/main" id="{3E187BCA-03A8-60F4-5C81-F0D9556BE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0300" y="1930400"/>
            <a:ext cx="5085067" cy="1319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Rectángulo 2"/>
          <p:cNvSpPr/>
          <p:nvPr/>
        </p:nvSpPr>
        <p:spPr>
          <a:xfrm>
            <a:off x="7487103" y="2931630"/>
            <a:ext cx="10639184" cy="707886"/>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4"/>
          <a:srcRect l="33901" t="33333" r="14046" b="8515"/>
          <a:stretch/>
        </p:blipFill>
        <p:spPr>
          <a:xfrm>
            <a:off x="3486150" y="5011652"/>
            <a:ext cx="18066009" cy="7430719"/>
          </a:xfrm>
          <a:prstGeom prst="rect">
            <a:avLst/>
          </a:prstGeom>
        </p:spPr>
      </p:pic>
      <p:pic>
        <p:nvPicPr>
          <p:cNvPr id="10242" name="Picture 2">
            <a:extLst>
              <a:ext uri="{FF2B5EF4-FFF2-40B4-BE49-F238E27FC236}">
                <a16:creationId xmlns:a16="http://schemas.microsoft.com/office/drawing/2014/main" id="{70E352C7-C715-D5E4-6C1F-FAAD077C2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6287" y="1889578"/>
            <a:ext cx="4391660" cy="97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91C6512-F121-3115-56FB-A6A35D91BC47}"/>
              </a:ext>
            </a:extLst>
          </p:cNvPr>
          <p:cNvPicPr>
            <a:picLocks noChangeAspect="1"/>
          </p:cNvPicPr>
          <p:nvPr/>
        </p:nvPicPr>
        <p:blipFill>
          <a:blip r:embed="rId5"/>
          <a:stretch>
            <a:fillRect/>
          </a:stretch>
        </p:blipFill>
        <p:spPr>
          <a:xfrm>
            <a:off x="2147946" y="5010281"/>
            <a:ext cx="18883254" cy="8313145"/>
          </a:xfrm>
          <a:prstGeom prst="rect">
            <a:avLst/>
          </a:prstGeom>
        </p:spPr>
      </p:pic>
    </p:spTree>
    <p:extLst>
      <p:ext uri="{BB962C8B-B14F-4D97-AF65-F5344CB8AC3E}">
        <p14:creationId xmlns:p14="http://schemas.microsoft.com/office/powerpoint/2010/main" val="1482704848"/>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BA5A472-BAB2-1AE8-AECB-CD2DBE9FFF99}"/>
              </a:ext>
            </a:extLst>
          </p:cNvPr>
          <p:cNvPicPr>
            <a:picLocks noChangeAspect="1"/>
          </p:cNvPicPr>
          <p:nvPr/>
        </p:nvPicPr>
        <p:blipFill>
          <a:blip r:embed="rId5"/>
          <a:stretch>
            <a:fillRect/>
          </a:stretch>
        </p:blipFill>
        <p:spPr>
          <a:xfrm>
            <a:off x="2743201" y="4798904"/>
            <a:ext cx="19808312" cy="8427240"/>
          </a:xfrm>
          <a:prstGeom prst="rect">
            <a:avLst/>
          </a:prstGeom>
        </p:spPr>
      </p:pic>
    </p:spTree>
    <p:extLst>
      <p:ext uri="{BB962C8B-B14F-4D97-AF65-F5344CB8AC3E}">
        <p14:creationId xmlns:p14="http://schemas.microsoft.com/office/powerpoint/2010/main" val="218081425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93E0D62-CB81-41A6-EC62-5B18E0C9FD2A}"/>
              </a:ext>
            </a:extLst>
          </p:cNvPr>
          <p:cNvSpPr txBox="1"/>
          <p:nvPr/>
        </p:nvSpPr>
        <p:spPr>
          <a:xfrm>
            <a:off x="4060372" y="6844844"/>
            <a:ext cx="14246678" cy="830997"/>
          </a:xfrm>
          <a:prstGeom prst="rect">
            <a:avLst/>
          </a:prstGeom>
          <a:noFill/>
        </p:spPr>
        <p:txBody>
          <a:bodyPr wrap="square">
            <a:spAutoFit/>
          </a:bodyPr>
          <a:lstStyle/>
          <a:p>
            <a:r>
              <a:rPr lang="es-CO" sz="4800" dirty="0"/>
              <a:t>https://github.com/telcomundo22/telcomundo22</a:t>
            </a:r>
          </a:p>
        </p:txBody>
      </p:sp>
    </p:spTree>
    <p:extLst>
      <p:ext uri="{BB962C8B-B14F-4D97-AF65-F5344CB8AC3E}">
        <p14:creationId xmlns:p14="http://schemas.microsoft.com/office/powerpoint/2010/main" val="15338361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DIAGRAMA DE GANTT</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493ACC88-65EF-FDF9-F5C1-D5E90FAF7FCC}"/>
              </a:ext>
            </a:extLst>
          </p:cNvPr>
          <p:cNvSpPr txBox="1"/>
          <p:nvPr/>
        </p:nvSpPr>
        <p:spPr>
          <a:xfrm>
            <a:off x="2877639" y="6573483"/>
            <a:ext cx="18712541" cy="1200329"/>
          </a:xfrm>
          <a:prstGeom prst="rect">
            <a:avLst/>
          </a:prstGeom>
          <a:noFill/>
        </p:spPr>
        <p:txBody>
          <a:bodyPr wrap="square">
            <a:spAutoFit/>
          </a:bodyPr>
          <a:lstStyle/>
          <a:p>
            <a:r>
              <a:rPr lang="es-CO" sz="3600" dirty="0">
                <a:hlinkClick r:id="rId4"/>
              </a:rPr>
              <a:t>https://drive.google.com/file/d/1OixwFo4aXbSiolsU1jAd76Auw1t2U6-7/view?usp=sharing</a:t>
            </a:r>
            <a:endParaRPr lang="es-CO" sz="3600" dirty="0"/>
          </a:p>
          <a:p>
            <a:endParaRPr lang="es-CO" sz="3600" dirty="0"/>
          </a:p>
        </p:txBody>
      </p:sp>
    </p:spTree>
    <p:extLst>
      <p:ext uri="{BB962C8B-B14F-4D97-AF65-F5344CB8AC3E}">
        <p14:creationId xmlns:p14="http://schemas.microsoft.com/office/powerpoint/2010/main" val="2613792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882890" y="32896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INFORME DE COSTOS</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716A8EB-4878-AEBB-DD0C-4FBBAEC5ABB1}"/>
              </a:ext>
            </a:extLst>
          </p:cNvPr>
          <p:cNvPicPr>
            <a:picLocks noChangeAspect="1"/>
          </p:cNvPicPr>
          <p:nvPr/>
        </p:nvPicPr>
        <p:blipFill>
          <a:blip r:embed="rId5"/>
          <a:stretch>
            <a:fillRect/>
          </a:stretch>
        </p:blipFill>
        <p:spPr>
          <a:xfrm>
            <a:off x="5601731" y="4686705"/>
            <a:ext cx="10073698" cy="8209869"/>
          </a:xfrm>
          <a:prstGeom prst="rect">
            <a:avLst/>
          </a:prstGeom>
        </p:spPr>
      </p:pic>
    </p:spTree>
    <p:extLst>
      <p:ext uri="{BB962C8B-B14F-4D97-AF65-F5344CB8AC3E}">
        <p14:creationId xmlns:p14="http://schemas.microsoft.com/office/powerpoint/2010/main" val="68857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239001" y="3191641"/>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INFORME DE COSTOS</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D4537FA-6803-5E68-E076-A334AAD538E5}"/>
              </a:ext>
            </a:extLst>
          </p:cNvPr>
          <p:cNvPicPr>
            <a:picLocks noChangeAspect="1"/>
          </p:cNvPicPr>
          <p:nvPr/>
        </p:nvPicPr>
        <p:blipFill>
          <a:blip r:embed="rId5"/>
          <a:stretch>
            <a:fillRect/>
          </a:stretch>
        </p:blipFill>
        <p:spPr>
          <a:xfrm>
            <a:off x="2789893" y="4953185"/>
            <a:ext cx="19505926" cy="8011702"/>
          </a:xfrm>
          <a:prstGeom prst="rect">
            <a:avLst/>
          </a:prstGeom>
        </p:spPr>
      </p:pic>
    </p:spTree>
    <p:extLst>
      <p:ext uri="{BB962C8B-B14F-4D97-AF65-F5344CB8AC3E}">
        <p14:creationId xmlns:p14="http://schemas.microsoft.com/office/powerpoint/2010/main" val="9186761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3" name="Imagen 2"/>
          <p:cNvPicPr>
            <a:picLocks noChangeAspect="1"/>
          </p:cNvPicPr>
          <p:nvPr/>
        </p:nvPicPr>
        <p:blipFill>
          <a:blip r:embed="rId4"/>
          <a:stretch>
            <a:fillRect/>
          </a:stretch>
        </p:blipFill>
        <p:spPr>
          <a:xfrm>
            <a:off x="2990850" y="5200651"/>
            <a:ext cx="7955973" cy="7424456"/>
          </a:xfrm>
          <a:prstGeom prst="rect">
            <a:avLst/>
          </a:prstGeom>
        </p:spPr>
      </p:pic>
      <p:pic>
        <p:nvPicPr>
          <p:cNvPr id="5" name="Imagen 4"/>
          <p:cNvPicPr>
            <a:picLocks noChangeAspect="1"/>
          </p:cNvPicPr>
          <p:nvPr/>
        </p:nvPicPr>
        <p:blipFill>
          <a:blip r:embed="rId5"/>
          <a:stretch>
            <a:fillRect/>
          </a:stretch>
        </p:blipFill>
        <p:spPr>
          <a:xfrm>
            <a:off x="12736286" y="5200651"/>
            <a:ext cx="9514113" cy="7424456"/>
          </a:xfrm>
          <a:prstGeom prst="rect">
            <a:avLst/>
          </a:prstGeom>
        </p:spPr>
      </p:pic>
      <p:sp>
        <p:nvSpPr>
          <p:cNvPr id="4" name="CuadroTexto 3">
            <a:extLst>
              <a:ext uri="{FF2B5EF4-FFF2-40B4-BE49-F238E27FC236}">
                <a16:creationId xmlns:a16="http://schemas.microsoft.com/office/drawing/2014/main" id="{56D27F5E-0C37-E61D-8852-4A0DEED01F42}"/>
              </a:ext>
            </a:extLst>
          </p:cNvPr>
          <p:cNvSpPr txBox="1"/>
          <p:nvPr/>
        </p:nvSpPr>
        <p:spPr>
          <a:xfrm>
            <a:off x="8096250" y="2628900"/>
            <a:ext cx="9906000" cy="707886"/>
          </a:xfrm>
          <a:prstGeom prst="rect">
            <a:avLst/>
          </a:prstGeom>
          <a:noFill/>
        </p:spPr>
        <p:txBody>
          <a:bodyPr wrap="square" rtlCol="0">
            <a:spAutoFit/>
          </a:bodyPr>
          <a:lstStyle/>
          <a:p>
            <a:r>
              <a:rPr lang="es-ES" sz="4000" dirty="0"/>
              <a:t>GESTORES DE LA BASE DE DATOS </a:t>
            </a:r>
            <a:endParaRPr lang="es-CO" sz="4000" dirty="0"/>
          </a:p>
        </p:txBody>
      </p:sp>
      <p:sp>
        <p:nvSpPr>
          <p:cNvPr id="6" name="CuadroTexto 5">
            <a:extLst>
              <a:ext uri="{FF2B5EF4-FFF2-40B4-BE49-F238E27FC236}">
                <a16:creationId xmlns:a16="http://schemas.microsoft.com/office/drawing/2014/main" id="{A0F273FD-6D16-A01E-6E55-21FC57981729}"/>
              </a:ext>
            </a:extLst>
          </p:cNvPr>
          <p:cNvSpPr txBox="1"/>
          <p:nvPr/>
        </p:nvSpPr>
        <p:spPr>
          <a:xfrm>
            <a:off x="3867150" y="4324350"/>
            <a:ext cx="5200650" cy="646331"/>
          </a:xfrm>
          <a:prstGeom prst="rect">
            <a:avLst/>
          </a:prstGeom>
          <a:noFill/>
        </p:spPr>
        <p:txBody>
          <a:bodyPr wrap="square" rtlCol="0">
            <a:spAutoFit/>
          </a:bodyPr>
          <a:lstStyle/>
          <a:p>
            <a:r>
              <a:rPr lang="es-ES" sz="3600" dirty="0"/>
              <a:t>WORKBENCH MYSQL</a:t>
            </a:r>
            <a:endParaRPr lang="es-CO" sz="3600" dirty="0"/>
          </a:p>
        </p:txBody>
      </p:sp>
      <p:sp>
        <p:nvSpPr>
          <p:cNvPr id="7" name="CuadroTexto 6">
            <a:extLst>
              <a:ext uri="{FF2B5EF4-FFF2-40B4-BE49-F238E27FC236}">
                <a16:creationId xmlns:a16="http://schemas.microsoft.com/office/drawing/2014/main" id="{3C8CAAB5-D792-A1A7-61E0-30D23A5928BB}"/>
              </a:ext>
            </a:extLst>
          </p:cNvPr>
          <p:cNvSpPr txBox="1"/>
          <p:nvPr/>
        </p:nvSpPr>
        <p:spPr>
          <a:xfrm>
            <a:off x="15449552" y="4324349"/>
            <a:ext cx="5518438" cy="646331"/>
          </a:xfrm>
          <a:prstGeom prst="rect">
            <a:avLst/>
          </a:prstGeom>
          <a:noFill/>
        </p:spPr>
        <p:txBody>
          <a:bodyPr wrap="square" rtlCol="0">
            <a:spAutoFit/>
          </a:bodyPr>
          <a:lstStyle/>
          <a:p>
            <a:r>
              <a:rPr lang="es-ES" sz="3600" dirty="0"/>
              <a:t>XAMPP  PHPMYADMIN</a:t>
            </a:r>
            <a:endParaRPr lang="es-CO" sz="3600" dirty="0"/>
          </a:p>
        </p:txBody>
      </p:sp>
    </p:spTree>
    <p:extLst>
      <p:ext uri="{BB962C8B-B14F-4D97-AF65-F5344CB8AC3E}">
        <p14:creationId xmlns:p14="http://schemas.microsoft.com/office/powerpoint/2010/main" val="243867846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rotWithShape="1">
          <a:blip r:embed="rId4"/>
          <a:srcRect l="1" t="12726" r="5" b="11614"/>
          <a:stretch/>
        </p:blipFill>
        <p:spPr>
          <a:xfrm>
            <a:off x="4152899" y="4703633"/>
            <a:ext cx="16905211" cy="7846391"/>
          </a:xfrm>
          <a:prstGeom prst="rect">
            <a:avLst/>
          </a:prstGeom>
        </p:spPr>
      </p:pic>
      <p:sp>
        <p:nvSpPr>
          <p:cNvPr id="7" name="Rectángulo 6"/>
          <p:cNvSpPr/>
          <p:nvPr/>
        </p:nvSpPr>
        <p:spPr>
          <a:xfrm>
            <a:off x="8343900" y="3197975"/>
            <a:ext cx="12134850" cy="830997"/>
          </a:xfrm>
          <a:prstGeom prst="rect">
            <a:avLst/>
          </a:prstGeom>
        </p:spPr>
        <p:txBody>
          <a:bodyPr wrap="square">
            <a:spAutoFit/>
          </a:bodyPr>
          <a:lstStyle/>
          <a:p>
            <a:pPr algn="ctr"/>
            <a:r>
              <a:rPr lang="es-ES" sz="4800" dirty="0">
                <a:ln w="0"/>
                <a:solidFill>
                  <a:schemeClr val="tx1"/>
                </a:solidFill>
                <a:effectLst>
                  <a:outerShdw blurRad="38100" dist="19050" dir="2700000" algn="tl" rotWithShape="0">
                    <a:schemeClr val="dk1">
                      <a:alpha val="40000"/>
                    </a:schemeClr>
                  </a:outerShdw>
                </a:effectLst>
              </a:rPr>
              <a:t>BASE DATOS PHPMYADMIN</a:t>
            </a:r>
            <a:endParaRPr lang="es-ES" sz="4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531082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5" name="Imagen 4"/>
          <p:cNvPicPr>
            <a:picLocks noChangeAspect="1"/>
          </p:cNvPicPr>
          <p:nvPr/>
        </p:nvPicPr>
        <p:blipFill rotWithShape="1">
          <a:blip r:embed="rId4"/>
          <a:srcRect l="15717" t="19283" r="17406" b="15175"/>
          <a:stretch/>
        </p:blipFill>
        <p:spPr>
          <a:xfrm>
            <a:off x="5017077" y="4780632"/>
            <a:ext cx="13522037" cy="7520474"/>
          </a:xfrm>
          <a:prstGeom prst="rect">
            <a:avLst/>
          </a:prstGeom>
        </p:spPr>
      </p:pic>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06824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3074375" y="6099850"/>
            <a:ext cx="10282396" cy="5016758"/>
          </a:xfrm>
          <a:prstGeom prst="rect">
            <a:avLst/>
          </a:prstGeom>
        </p:spPr>
        <p:txBody>
          <a:bodyPr wrap="square">
            <a:spAutoFit/>
          </a:bodyPr>
          <a:lstStyle/>
          <a:p>
            <a:pPr algn="just"/>
            <a:r>
              <a:rPr lang="es-CO" sz="4000" spc="-150" dirty="0"/>
              <a:t>La empresa TELCOMUNDO S.A es un agente comercial que trabaja con el portafolio del claro, quien se encarga principalmente en la venta de telefonía móvil (planes de datos, minutos, mensajes de texto), fijas (hogares) y negocios, el cual busca la comodidad y brindarle el mejor servicio al usuario para que su experiencia con la empresa sea la más agradable</a:t>
            </a:r>
            <a:r>
              <a:rPr lang="es-CO" sz="40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4591224" y="6271219"/>
            <a:ext cx="6517250" cy="5128846"/>
          </a:xfrm>
          <a:prstGeom prst="rect">
            <a:avLst/>
          </a:prstGeom>
        </p:spPr>
      </p:pic>
      <p:pic>
        <p:nvPicPr>
          <p:cNvPr id="2050" name="Picture 2">
            <a:extLst>
              <a:ext uri="{FF2B5EF4-FFF2-40B4-BE49-F238E27FC236}">
                <a16:creationId xmlns:a16="http://schemas.microsoft.com/office/drawing/2014/main" id="{8FA7CB31-5C14-6C67-AEB0-BBA260334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1" y="2495549"/>
            <a:ext cx="8324849" cy="211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a:extLst>
              <a:ext uri="{FF2B5EF4-FFF2-40B4-BE49-F238E27FC236}">
                <a16:creationId xmlns:a16="http://schemas.microsoft.com/office/drawing/2014/main" id="{9515527C-5D7F-020E-4B97-23BBA9681D0C}"/>
              </a:ext>
            </a:extLst>
          </p:cNvPr>
          <p:cNvPicPr>
            <a:picLocks noChangeAspect="1"/>
          </p:cNvPicPr>
          <p:nvPr/>
        </p:nvPicPr>
        <p:blipFill>
          <a:blip r:embed="rId4"/>
          <a:stretch>
            <a:fillRect/>
          </a:stretch>
        </p:blipFill>
        <p:spPr>
          <a:xfrm>
            <a:off x="4205145" y="4144584"/>
            <a:ext cx="15973710" cy="8618187"/>
          </a:xfrm>
          <a:prstGeom prst="rect">
            <a:avLst/>
          </a:prstGeom>
        </p:spPr>
      </p:pic>
    </p:spTree>
    <p:extLst>
      <p:ext uri="{BB962C8B-B14F-4D97-AF65-F5344CB8AC3E}">
        <p14:creationId xmlns:p14="http://schemas.microsoft.com/office/powerpoint/2010/main" val="319442993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10944531-5CDC-18C7-A9DA-32202B623834}"/>
              </a:ext>
            </a:extLst>
          </p:cNvPr>
          <p:cNvPicPr>
            <a:picLocks noChangeAspect="1"/>
          </p:cNvPicPr>
          <p:nvPr/>
        </p:nvPicPr>
        <p:blipFill>
          <a:blip r:embed="rId4"/>
          <a:stretch>
            <a:fillRect/>
          </a:stretch>
        </p:blipFill>
        <p:spPr>
          <a:xfrm>
            <a:off x="2481943" y="5785703"/>
            <a:ext cx="20084141" cy="5552056"/>
          </a:xfrm>
          <a:prstGeom prst="rect">
            <a:avLst/>
          </a:prstGeom>
        </p:spPr>
      </p:pic>
    </p:spTree>
    <p:extLst>
      <p:ext uri="{BB962C8B-B14F-4D97-AF65-F5344CB8AC3E}">
        <p14:creationId xmlns:p14="http://schemas.microsoft.com/office/powerpoint/2010/main" val="267896378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4" name="Imagen 3">
            <a:extLst>
              <a:ext uri="{FF2B5EF4-FFF2-40B4-BE49-F238E27FC236}">
                <a16:creationId xmlns:a16="http://schemas.microsoft.com/office/drawing/2014/main" id="{4E76A97F-93C7-0768-A048-20C1CF757738}"/>
              </a:ext>
            </a:extLst>
          </p:cNvPr>
          <p:cNvPicPr>
            <a:picLocks noChangeAspect="1"/>
          </p:cNvPicPr>
          <p:nvPr/>
        </p:nvPicPr>
        <p:blipFill>
          <a:blip r:embed="rId4"/>
          <a:stretch>
            <a:fillRect/>
          </a:stretch>
        </p:blipFill>
        <p:spPr>
          <a:xfrm>
            <a:off x="8784770" y="8811199"/>
            <a:ext cx="12475029" cy="4688463"/>
          </a:xfrm>
          <a:prstGeom prst="rect">
            <a:avLst/>
          </a:prstGeom>
        </p:spPr>
      </p:pic>
      <p:pic>
        <p:nvPicPr>
          <p:cNvPr id="8" name="Imagen 7">
            <a:extLst>
              <a:ext uri="{FF2B5EF4-FFF2-40B4-BE49-F238E27FC236}">
                <a16:creationId xmlns:a16="http://schemas.microsoft.com/office/drawing/2014/main" id="{EEF4BBCD-429E-3098-482F-1C8F1482FE3A}"/>
              </a:ext>
            </a:extLst>
          </p:cNvPr>
          <p:cNvPicPr>
            <a:picLocks noChangeAspect="1"/>
          </p:cNvPicPr>
          <p:nvPr/>
        </p:nvPicPr>
        <p:blipFill>
          <a:blip r:embed="rId5"/>
          <a:stretch>
            <a:fillRect/>
          </a:stretch>
        </p:blipFill>
        <p:spPr>
          <a:xfrm>
            <a:off x="3885294" y="4180740"/>
            <a:ext cx="18273254" cy="4589463"/>
          </a:xfrm>
          <a:prstGeom prst="rect">
            <a:avLst/>
          </a:prstGeom>
        </p:spPr>
      </p:pic>
    </p:spTree>
    <p:extLst>
      <p:ext uri="{BB962C8B-B14F-4D97-AF65-F5344CB8AC3E}">
        <p14:creationId xmlns:p14="http://schemas.microsoft.com/office/powerpoint/2010/main" val="71745819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6814ADCD-393B-A48A-F533-5CB6A85A3A94}"/>
              </a:ext>
            </a:extLst>
          </p:cNvPr>
          <p:cNvPicPr>
            <a:picLocks noChangeAspect="1"/>
          </p:cNvPicPr>
          <p:nvPr/>
        </p:nvPicPr>
        <p:blipFill>
          <a:blip r:embed="rId4"/>
          <a:stretch>
            <a:fillRect/>
          </a:stretch>
        </p:blipFill>
        <p:spPr>
          <a:xfrm>
            <a:off x="3906195" y="5377202"/>
            <a:ext cx="16595688" cy="6118112"/>
          </a:xfrm>
          <a:prstGeom prst="rect">
            <a:avLst/>
          </a:prstGeom>
        </p:spPr>
      </p:pic>
    </p:spTree>
    <p:extLst>
      <p:ext uri="{BB962C8B-B14F-4D97-AF65-F5344CB8AC3E}">
        <p14:creationId xmlns:p14="http://schemas.microsoft.com/office/powerpoint/2010/main" val="45502764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2290" name="Picture 2">
            <a:extLst>
              <a:ext uri="{FF2B5EF4-FFF2-40B4-BE49-F238E27FC236}">
                <a16:creationId xmlns:a16="http://schemas.microsoft.com/office/drawing/2014/main" id="{3F0CBCEE-AC32-DD25-6EEE-EC46F4F74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9850" y="1854200"/>
            <a:ext cx="4843463" cy="102027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76E821D-81E4-7CAC-4253-F4C5F49FF1CF}"/>
              </a:ext>
            </a:extLst>
          </p:cNvPr>
          <p:cNvSpPr txBox="1"/>
          <p:nvPr/>
        </p:nvSpPr>
        <p:spPr>
          <a:xfrm>
            <a:off x="8362950" y="2874476"/>
            <a:ext cx="6705600" cy="646331"/>
          </a:xfrm>
          <a:prstGeom prst="rect">
            <a:avLst/>
          </a:prstGeom>
          <a:noFill/>
        </p:spPr>
        <p:txBody>
          <a:bodyPr wrap="square" rtlCol="0">
            <a:spAutoFit/>
          </a:bodyPr>
          <a:lstStyle/>
          <a:p>
            <a:r>
              <a:rPr lang="es-ES" sz="3600" dirty="0"/>
              <a:t>DISEÑO DE LA APLICACIÓN</a:t>
            </a:r>
            <a:endParaRPr lang="es-CO" sz="3600" dirty="0"/>
          </a:p>
        </p:txBody>
      </p:sp>
      <p:sp>
        <p:nvSpPr>
          <p:cNvPr id="8" name="CuadroTexto 7">
            <a:extLst>
              <a:ext uri="{FF2B5EF4-FFF2-40B4-BE49-F238E27FC236}">
                <a16:creationId xmlns:a16="http://schemas.microsoft.com/office/drawing/2014/main" id="{27609178-C801-46FE-012B-DB91B44295C5}"/>
              </a:ext>
            </a:extLst>
          </p:cNvPr>
          <p:cNvSpPr txBox="1"/>
          <p:nvPr/>
        </p:nvSpPr>
        <p:spPr>
          <a:xfrm>
            <a:off x="3869871" y="5277727"/>
            <a:ext cx="2076450" cy="584775"/>
          </a:xfrm>
          <a:prstGeom prst="rect">
            <a:avLst/>
          </a:prstGeom>
          <a:noFill/>
        </p:spPr>
        <p:txBody>
          <a:bodyPr wrap="square" rtlCol="0">
            <a:spAutoFit/>
          </a:bodyPr>
          <a:lstStyle/>
          <a:p>
            <a:r>
              <a:rPr lang="es-ES" sz="3200" dirty="0"/>
              <a:t>SKETCH</a:t>
            </a:r>
            <a:endParaRPr lang="es-CO" sz="3200" dirty="0"/>
          </a:p>
        </p:txBody>
      </p:sp>
      <p:sp>
        <p:nvSpPr>
          <p:cNvPr id="9" name="CuadroTexto 8">
            <a:extLst>
              <a:ext uri="{FF2B5EF4-FFF2-40B4-BE49-F238E27FC236}">
                <a16:creationId xmlns:a16="http://schemas.microsoft.com/office/drawing/2014/main" id="{EC77CEEE-3F06-C5BF-770F-36A783D2ED6E}"/>
              </a:ext>
            </a:extLst>
          </p:cNvPr>
          <p:cNvSpPr txBox="1"/>
          <p:nvPr/>
        </p:nvSpPr>
        <p:spPr>
          <a:xfrm>
            <a:off x="5946321" y="5275221"/>
            <a:ext cx="3600450" cy="584775"/>
          </a:xfrm>
          <a:prstGeom prst="rect">
            <a:avLst/>
          </a:prstGeom>
          <a:noFill/>
        </p:spPr>
        <p:txBody>
          <a:bodyPr wrap="square" rtlCol="0">
            <a:spAutoFit/>
          </a:bodyPr>
          <a:lstStyle/>
          <a:p>
            <a:r>
              <a:rPr lang="es-ES" sz="3200" dirty="0"/>
              <a:t>WIREFRAME</a:t>
            </a:r>
            <a:endParaRPr lang="es-CO" sz="3200" dirty="0"/>
          </a:p>
        </p:txBody>
      </p:sp>
      <p:sp>
        <p:nvSpPr>
          <p:cNvPr id="10" name="CuadroTexto 9">
            <a:extLst>
              <a:ext uri="{FF2B5EF4-FFF2-40B4-BE49-F238E27FC236}">
                <a16:creationId xmlns:a16="http://schemas.microsoft.com/office/drawing/2014/main" id="{45E09D6E-7780-C817-186E-9E11B7B47492}"/>
              </a:ext>
            </a:extLst>
          </p:cNvPr>
          <p:cNvSpPr txBox="1"/>
          <p:nvPr/>
        </p:nvSpPr>
        <p:spPr>
          <a:xfrm>
            <a:off x="8975272" y="5275220"/>
            <a:ext cx="1771650" cy="584775"/>
          </a:xfrm>
          <a:prstGeom prst="rect">
            <a:avLst/>
          </a:prstGeom>
          <a:noFill/>
        </p:spPr>
        <p:txBody>
          <a:bodyPr wrap="square" rtlCol="0">
            <a:spAutoFit/>
          </a:bodyPr>
          <a:lstStyle/>
          <a:p>
            <a:r>
              <a:rPr lang="es-ES" sz="3200" dirty="0"/>
              <a:t>MOKUP</a:t>
            </a:r>
            <a:endParaRPr lang="es-CO" sz="3200" dirty="0"/>
          </a:p>
        </p:txBody>
      </p:sp>
      <p:sp>
        <p:nvSpPr>
          <p:cNvPr id="6" name="CuadroTexto 5">
            <a:extLst>
              <a:ext uri="{FF2B5EF4-FFF2-40B4-BE49-F238E27FC236}">
                <a16:creationId xmlns:a16="http://schemas.microsoft.com/office/drawing/2014/main" id="{566B7F41-DC6D-AF57-9160-0B4A8AF2271C}"/>
              </a:ext>
            </a:extLst>
          </p:cNvPr>
          <p:cNvSpPr txBox="1"/>
          <p:nvPr/>
        </p:nvSpPr>
        <p:spPr>
          <a:xfrm>
            <a:off x="11027229" y="5275220"/>
            <a:ext cx="12197442" cy="584775"/>
          </a:xfrm>
          <a:prstGeom prst="rect">
            <a:avLst/>
          </a:prstGeom>
          <a:noFill/>
        </p:spPr>
        <p:txBody>
          <a:bodyPr wrap="square">
            <a:spAutoFit/>
          </a:bodyPr>
          <a:lstStyle/>
          <a:p>
            <a:r>
              <a:rPr lang="es-ES" sz="3200" dirty="0"/>
              <a:t>PROTOTIPO  FUNCIONAL Y NO FUNCIONAL</a:t>
            </a:r>
            <a:endParaRPr lang="es-CO" sz="3200" dirty="0"/>
          </a:p>
        </p:txBody>
      </p:sp>
      <p:sp>
        <p:nvSpPr>
          <p:cNvPr id="13" name="CuadroTexto 12">
            <a:extLst>
              <a:ext uri="{FF2B5EF4-FFF2-40B4-BE49-F238E27FC236}">
                <a16:creationId xmlns:a16="http://schemas.microsoft.com/office/drawing/2014/main" id="{66D62198-943B-40BD-A8B0-BB2F4CC16222}"/>
              </a:ext>
            </a:extLst>
          </p:cNvPr>
          <p:cNvSpPr txBox="1"/>
          <p:nvPr/>
        </p:nvSpPr>
        <p:spPr>
          <a:xfrm>
            <a:off x="1929492" y="7599496"/>
            <a:ext cx="20525015" cy="1323439"/>
          </a:xfrm>
          <a:prstGeom prst="rect">
            <a:avLst/>
          </a:prstGeom>
          <a:noFill/>
        </p:spPr>
        <p:txBody>
          <a:bodyPr wrap="square">
            <a:spAutoFit/>
          </a:bodyPr>
          <a:lstStyle/>
          <a:p>
            <a:r>
              <a:rPr lang="es-CO" sz="4000" dirty="0">
                <a:hlinkClick r:id="rId5"/>
              </a:rPr>
              <a:t>https://drive.google.com/file/d/1dzt2hPr2o63Y8vFPIaiUIy_LeTWVwbRp/view?usp=sharing</a:t>
            </a:r>
            <a:endParaRPr lang="es-CO" sz="4000" dirty="0"/>
          </a:p>
          <a:p>
            <a:endParaRPr lang="es-CO" sz="4000" dirty="0"/>
          </a:p>
        </p:txBody>
      </p:sp>
    </p:spTree>
    <p:extLst>
      <p:ext uri="{BB962C8B-B14F-4D97-AF65-F5344CB8AC3E}">
        <p14:creationId xmlns:p14="http://schemas.microsoft.com/office/powerpoint/2010/main" val="306881730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055609"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pic>
        <p:nvPicPr>
          <p:cNvPr id="4" name="Imagen 3">
            <a:extLst>
              <a:ext uri="{FF2B5EF4-FFF2-40B4-BE49-F238E27FC236}">
                <a16:creationId xmlns:a16="http://schemas.microsoft.com/office/drawing/2014/main" id="{F78FD8C3-B1CE-72F2-7002-BAFFF0618DD8}"/>
              </a:ext>
            </a:extLst>
          </p:cNvPr>
          <p:cNvPicPr>
            <a:picLocks noChangeAspect="1"/>
          </p:cNvPicPr>
          <p:nvPr/>
        </p:nvPicPr>
        <p:blipFill>
          <a:blip r:embed="rId5"/>
          <a:stretch>
            <a:fillRect/>
          </a:stretch>
        </p:blipFill>
        <p:spPr>
          <a:xfrm>
            <a:off x="5165951" y="3747946"/>
            <a:ext cx="10189029" cy="8960008"/>
          </a:xfrm>
          <a:prstGeom prst="rect">
            <a:avLst/>
          </a:prstGeom>
        </p:spPr>
      </p:pic>
      <p:sp>
        <p:nvSpPr>
          <p:cNvPr id="5" name="CuadroTexto 4">
            <a:extLst>
              <a:ext uri="{FF2B5EF4-FFF2-40B4-BE49-F238E27FC236}">
                <a16:creationId xmlns:a16="http://schemas.microsoft.com/office/drawing/2014/main" id="{BF9AF90C-1F21-85E9-7CF3-146EBFAEC25F}"/>
              </a:ext>
            </a:extLst>
          </p:cNvPr>
          <p:cNvSpPr txBox="1"/>
          <p:nvPr/>
        </p:nvSpPr>
        <p:spPr>
          <a:xfrm>
            <a:off x="17079687" y="6893602"/>
            <a:ext cx="4539341" cy="1107996"/>
          </a:xfrm>
          <a:prstGeom prst="rect">
            <a:avLst/>
          </a:prstGeom>
          <a:noFill/>
        </p:spPr>
        <p:txBody>
          <a:bodyPr wrap="square" rtlCol="0">
            <a:spAutoFit/>
          </a:bodyPr>
          <a:lstStyle/>
          <a:p>
            <a:r>
              <a:rPr lang="es-CO" sz="6600" b="1" dirty="0"/>
              <a:t>LOGUEO</a:t>
            </a:r>
          </a:p>
        </p:txBody>
      </p:sp>
    </p:spTree>
    <p:extLst>
      <p:ext uri="{BB962C8B-B14F-4D97-AF65-F5344CB8AC3E}">
        <p14:creationId xmlns:p14="http://schemas.microsoft.com/office/powerpoint/2010/main" val="143103386"/>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10515600" y="11972121"/>
            <a:ext cx="11593286" cy="1015663"/>
          </a:xfrm>
          <a:prstGeom prst="rect">
            <a:avLst/>
          </a:prstGeom>
          <a:noFill/>
        </p:spPr>
        <p:txBody>
          <a:bodyPr wrap="square" rtlCol="0">
            <a:spAutoFit/>
          </a:bodyPr>
          <a:lstStyle/>
          <a:p>
            <a:r>
              <a:rPr lang="es-CO" sz="6000" b="1" dirty="0"/>
              <a:t>REGISTRARSE</a:t>
            </a:r>
          </a:p>
        </p:txBody>
      </p:sp>
      <p:pic>
        <p:nvPicPr>
          <p:cNvPr id="5" name="Imagen 4">
            <a:extLst>
              <a:ext uri="{FF2B5EF4-FFF2-40B4-BE49-F238E27FC236}">
                <a16:creationId xmlns:a16="http://schemas.microsoft.com/office/drawing/2014/main" id="{BFFE8066-B5DE-075A-FFCD-AB47D168E767}"/>
              </a:ext>
            </a:extLst>
          </p:cNvPr>
          <p:cNvPicPr>
            <a:picLocks noChangeAspect="1"/>
          </p:cNvPicPr>
          <p:nvPr/>
        </p:nvPicPr>
        <p:blipFill>
          <a:blip r:embed="rId5"/>
          <a:stretch>
            <a:fillRect/>
          </a:stretch>
        </p:blipFill>
        <p:spPr>
          <a:xfrm>
            <a:off x="4257675" y="3135876"/>
            <a:ext cx="14570982" cy="8376756"/>
          </a:xfrm>
          <a:prstGeom prst="rect">
            <a:avLst/>
          </a:prstGeom>
        </p:spPr>
      </p:pic>
    </p:spTree>
    <p:extLst>
      <p:ext uri="{BB962C8B-B14F-4D97-AF65-F5344CB8AC3E}">
        <p14:creationId xmlns:p14="http://schemas.microsoft.com/office/powerpoint/2010/main" val="4059617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4463823" y="11645550"/>
            <a:ext cx="11593286" cy="830997"/>
          </a:xfrm>
          <a:prstGeom prst="rect">
            <a:avLst/>
          </a:prstGeom>
          <a:noFill/>
        </p:spPr>
        <p:txBody>
          <a:bodyPr wrap="square" rtlCol="0">
            <a:spAutoFit/>
          </a:bodyPr>
          <a:lstStyle/>
          <a:p>
            <a:r>
              <a:rPr lang="es-CO" sz="4800" b="1" dirty="0"/>
              <a:t>OLVIDE LA CONTRASEÑA</a:t>
            </a:r>
          </a:p>
        </p:txBody>
      </p:sp>
      <p:pic>
        <p:nvPicPr>
          <p:cNvPr id="7" name="Imagen 6">
            <a:extLst>
              <a:ext uri="{FF2B5EF4-FFF2-40B4-BE49-F238E27FC236}">
                <a16:creationId xmlns:a16="http://schemas.microsoft.com/office/drawing/2014/main" id="{AAD9D02C-DF65-D78C-A2C0-0CED7899B6DA}"/>
              </a:ext>
            </a:extLst>
          </p:cNvPr>
          <p:cNvPicPr>
            <a:picLocks noChangeAspect="1"/>
          </p:cNvPicPr>
          <p:nvPr/>
        </p:nvPicPr>
        <p:blipFill rotWithShape="1">
          <a:blip r:embed="rId5"/>
          <a:srcRect t="5788" b="35037"/>
          <a:stretch/>
        </p:blipFill>
        <p:spPr>
          <a:xfrm>
            <a:off x="3631066" y="4412342"/>
            <a:ext cx="18026743" cy="6923315"/>
          </a:xfrm>
          <a:prstGeom prst="rect">
            <a:avLst/>
          </a:prstGeom>
        </p:spPr>
      </p:pic>
    </p:spTree>
    <p:extLst>
      <p:ext uri="{BB962C8B-B14F-4D97-AF65-F5344CB8AC3E}">
        <p14:creationId xmlns:p14="http://schemas.microsoft.com/office/powerpoint/2010/main" val="111677674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9232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5" name="CuadroTexto 4">
            <a:extLst>
              <a:ext uri="{FF2B5EF4-FFF2-40B4-BE49-F238E27FC236}">
                <a16:creationId xmlns:a16="http://schemas.microsoft.com/office/drawing/2014/main" id="{BF9AF90C-1F21-85E9-7CF3-146EBFAEC25F}"/>
              </a:ext>
            </a:extLst>
          </p:cNvPr>
          <p:cNvSpPr txBox="1"/>
          <p:nvPr/>
        </p:nvSpPr>
        <p:spPr>
          <a:xfrm>
            <a:off x="10787743" y="3021210"/>
            <a:ext cx="2808514" cy="1107996"/>
          </a:xfrm>
          <a:prstGeom prst="rect">
            <a:avLst/>
          </a:prstGeom>
          <a:noFill/>
        </p:spPr>
        <p:txBody>
          <a:bodyPr wrap="square" rtlCol="0">
            <a:spAutoFit/>
          </a:bodyPr>
          <a:lstStyle/>
          <a:p>
            <a:r>
              <a:rPr lang="es-CO" sz="6600" b="1" dirty="0"/>
              <a:t>INICIO</a:t>
            </a:r>
          </a:p>
        </p:txBody>
      </p:sp>
      <p:pic>
        <p:nvPicPr>
          <p:cNvPr id="6" name="Imagen 5">
            <a:extLst>
              <a:ext uri="{FF2B5EF4-FFF2-40B4-BE49-F238E27FC236}">
                <a16:creationId xmlns:a16="http://schemas.microsoft.com/office/drawing/2014/main" id="{A9B445CC-E9DE-553E-923E-600BD9909E9E}"/>
              </a:ext>
            </a:extLst>
          </p:cNvPr>
          <p:cNvPicPr>
            <a:picLocks noChangeAspect="1"/>
          </p:cNvPicPr>
          <p:nvPr/>
        </p:nvPicPr>
        <p:blipFill rotWithShape="1">
          <a:blip r:embed="rId5"/>
          <a:srcRect t="3583" b="14502"/>
          <a:stretch/>
        </p:blipFill>
        <p:spPr>
          <a:xfrm>
            <a:off x="3559629" y="4474029"/>
            <a:ext cx="17879105" cy="8327571"/>
          </a:xfrm>
          <a:prstGeom prst="rect">
            <a:avLst/>
          </a:prstGeom>
        </p:spPr>
      </p:pic>
    </p:spTree>
    <p:extLst>
      <p:ext uri="{BB962C8B-B14F-4D97-AF65-F5344CB8AC3E}">
        <p14:creationId xmlns:p14="http://schemas.microsoft.com/office/powerpoint/2010/main" val="261282927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pic>
        <p:nvPicPr>
          <p:cNvPr id="6" name="Imagen 5">
            <a:extLst>
              <a:ext uri="{FF2B5EF4-FFF2-40B4-BE49-F238E27FC236}">
                <a16:creationId xmlns:a16="http://schemas.microsoft.com/office/drawing/2014/main" id="{A9FEB285-B94F-79E2-BCEF-8E49CD863B3B}"/>
              </a:ext>
            </a:extLst>
          </p:cNvPr>
          <p:cNvPicPr>
            <a:picLocks noChangeAspect="1"/>
          </p:cNvPicPr>
          <p:nvPr/>
        </p:nvPicPr>
        <p:blipFill>
          <a:blip r:embed="rId5"/>
          <a:stretch>
            <a:fillRect/>
          </a:stretch>
        </p:blipFill>
        <p:spPr>
          <a:xfrm>
            <a:off x="1796143" y="4663134"/>
            <a:ext cx="7445828" cy="5434737"/>
          </a:xfrm>
          <a:prstGeom prst="rect">
            <a:avLst/>
          </a:prstGeom>
        </p:spPr>
      </p:pic>
      <p:pic>
        <p:nvPicPr>
          <p:cNvPr id="8" name="Imagen 7">
            <a:extLst>
              <a:ext uri="{FF2B5EF4-FFF2-40B4-BE49-F238E27FC236}">
                <a16:creationId xmlns:a16="http://schemas.microsoft.com/office/drawing/2014/main" id="{83A5CD4B-771B-4CB1-AE8D-30C9961BF9BE}"/>
              </a:ext>
            </a:extLst>
          </p:cNvPr>
          <p:cNvPicPr>
            <a:picLocks noChangeAspect="1"/>
          </p:cNvPicPr>
          <p:nvPr/>
        </p:nvPicPr>
        <p:blipFill>
          <a:blip r:embed="rId6"/>
          <a:stretch>
            <a:fillRect/>
          </a:stretch>
        </p:blipFill>
        <p:spPr>
          <a:xfrm>
            <a:off x="10260466" y="4479329"/>
            <a:ext cx="10941681" cy="3723124"/>
          </a:xfrm>
          <a:prstGeom prst="rect">
            <a:avLst/>
          </a:prstGeom>
        </p:spPr>
      </p:pic>
      <p:pic>
        <p:nvPicPr>
          <p:cNvPr id="10" name="Imagen 9">
            <a:extLst>
              <a:ext uri="{FF2B5EF4-FFF2-40B4-BE49-F238E27FC236}">
                <a16:creationId xmlns:a16="http://schemas.microsoft.com/office/drawing/2014/main" id="{29F277B6-3F8C-9886-A078-4ABF31E0033A}"/>
              </a:ext>
            </a:extLst>
          </p:cNvPr>
          <p:cNvPicPr>
            <a:picLocks noChangeAspect="1"/>
          </p:cNvPicPr>
          <p:nvPr/>
        </p:nvPicPr>
        <p:blipFill>
          <a:blip r:embed="rId7"/>
          <a:stretch>
            <a:fillRect/>
          </a:stretch>
        </p:blipFill>
        <p:spPr>
          <a:xfrm>
            <a:off x="10260466" y="8481032"/>
            <a:ext cx="10800669" cy="4499963"/>
          </a:xfrm>
          <a:prstGeom prst="rect">
            <a:avLst/>
          </a:prstGeom>
        </p:spPr>
      </p:pic>
      <p:sp>
        <p:nvSpPr>
          <p:cNvPr id="11" name="CuadroTexto 10">
            <a:extLst>
              <a:ext uri="{FF2B5EF4-FFF2-40B4-BE49-F238E27FC236}">
                <a16:creationId xmlns:a16="http://schemas.microsoft.com/office/drawing/2014/main" id="{55B526AB-B5AC-9425-522A-332A45A3B8BB}"/>
              </a:ext>
            </a:extLst>
          </p:cNvPr>
          <p:cNvSpPr txBox="1"/>
          <p:nvPr/>
        </p:nvSpPr>
        <p:spPr>
          <a:xfrm>
            <a:off x="4180114" y="11163117"/>
            <a:ext cx="5061857" cy="923330"/>
          </a:xfrm>
          <a:prstGeom prst="rect">
            <a:avLst/>
          </a:prstGeom>
          <a:noFill/>
        </p:spPr>
        <p:txBody>
          <a:bodyPr wrap="square" rtlCol="0">
            <a:spAutoFit/>
          </a:bodyPr>
          <a:lstStyle/>
          <a:p>
            <a:r>
              <a:rPr lang="es-CO" sz="5400" b="1" dirty="0"/>
              <a:t>MODULOS</a:t>
            </a:r>
          </a:p>
        </p:txBody>
      </p:sp>
    </p:spTree>
    <p:extLst>
      <p:ext uri="{BB962C8B-B14F-4D97-AF65-F5344CB8AC3E}">
        <p14:creationId xmlns:p14="http://schemas.microsoft.com/office/powerpoint/2010/main" val="207675828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631722" y="3148062"/>
            <a:ext cx="7109639" cy="923330"/>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5400" dirty="0"/>
              <a:t>OBJETIVO GENERAL</a:t>
            </a:r>
          </a:p>
        </p:txBody>
      </p:sp>
      <p:sp>
        <p:nvSpPr>
          <p:cNvPr id="4" name="Rectángulo 3"/>
          <p:cNvSpPr/>
          <p:nvPr/>
        </p:nvSpPr>
        <p:spPr>
          <a:xfrm>
            <a:off x="2182161" y="6818942"/>
            <a:ext cx="12252296" cy="3170099"/>
          </a:xfrm>
          <a:prstGeom prst="rect">
            <a:avLst/>
          </a:prstGeom>
        </p:spPr>
        <p:txBody>
          <a:bodyPr wrap="square">
            <a:spAutoFit/>
          </a:bodyPr>
          <a:lstStyle/>
          <a:p>
            <a:pPr algn="just"/>
            <a:r>
              <a:rPr lang="es-CO" sz="4000" dirty="0"/>
              <a:t>Generar un aplicativo web el cual sea  </a:t>
            </a:r>
            <a:r>
              <a:rPr lang="es-CO" sz="4000" dirty="0" err="1"/>
              <a:t>agil</a:t>
            </a:r>
            <a:r>
              <a:rPr lang="es-CO" sz="4000" dirty="0"/>
              <a:t>, con un buen rendimiento con soporte y estabilidad brindando una facilidad de manejo al usuario facilitando la visualización de la información y el manejo de la misma.</a:t>
            </a:r>
          </a:p>
        </p:txBody>
      </p:sp>
      <p:pic>
        <p:nvPicPr>
          <p:cNvPr id="5" name="Imagen 4"/>
          <p:cNvPicPr>
            <a:picLocks noChangeAspect="1"/>
          </p:cNvPicPr>
          <p:nvPr/>
        </p:nvPicPr>
        <p:blipFill>
          <a:blip r:embed="rId4"/>
          <a:stretch>
            <a:fillRect/>
          </a:stretch>
        </p:blipFill>
        <p:spPr>
          <a:xfrm>
            <a:off x="15194953" y="6210301"/>
            <a:ext cx="5973993" cy="4382290"/>
          </a:xfrm>
          <a:prstGeom prst="rect">
            <a:avLst/>
          </a:prstGeom>
        </p:spPr>
      </p:pic>
      <p:pic>
        <p:nvPicPr>
          <p:cNvPr id="8194" name="Picture 2">
            <a:extLst>
              <a:ext uri="{FF2B5EF4-FFF2-40B4-BE49-F238E27FC236}">
                <a16:creationId xmlns:a16="http://schemas.microsoft.com/office/drawing/2014/main" id="{C6C5B214-B3AF-B719-FFCF-E9CAB6AE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5150" y="1899690"/>
            <a:ext cx="4405313" cy="124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581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8665030" y="11573872"/>
            <a:ext cx="9090252" cy="1015663"/>
          </a:xfrm>
          <a:prstGeom prst="rect">
            <a:avLst/>
          </a:prstGeom>
          <a:noFill/>
        </p:spPr>
        <p:txBody>
          <a:bodyPr wrap="square" rtlCol="0">
            <a:spAutoFit/>
          </a:bodyPr>
          <a:lstStyle/>
          <a:p>
            <a:r>
              <a:rPr lang="es-CO" sz="6000" b="1" dirty="0"/>
              <a:t>REGISTRAR</a:t>
            </a:r>
            <a:r>
              <a:rPr lang="es-CO" sz="6000" dirty="0"/>
              <a:t> </a:t>
            </a:r>
            <a:r>
              <a:rPr lang="es-CO" sz="6000" b="1" dirty="0"/>
              <a:t>VENTAS</a:t>
            </a:r>
          </a:p>
        </p:txBody>
      </p:sp>
      <p:pic>
        <p:nvPicPr>
          <p:cNvPr id="4" name="Imagen 3">
            <a:extLst>
              <a:ext uri="{FF2B5EF4-FFF2-40B4-BE49-F238E27FC236}">
                <a16:creationId xmlns:a16="http://schemas.microsoft.com/office/drawing/2014/main" id="{3D2C9A78-1A1C-DF97-BAF8-64EB5BDC28BD}"/>
              </a:ext>
            </a:extLst>
          </p:cNvPr>
          <p:cNvPicPr>
            <a:picLocks noChangeAspect="1"/>
          </p:cNvPicPr>
          <p:nvPr/>
        </p:nvPicPr>
        <p:blipFill>
          <a:blip r:embed="rId5"/>
          <a:stretch>
            <a:fillRect/>
          </a:stretch>
        </p:blipFill>
        <p:spPr>
          <a:xfrm>
            <a:off x="4484914" y="3307478"/>
            <a:ext cx="15414172" cy="7501812"/>
          </a:xfrm>
          <a:prstGeom prst="rect">
            <a:avLst/>
          </a:prstGeom>
        </p:spPr>
      </p:pic>
    </p:spTree>
    <p:extLst>
      <p:ext uri="{BB962C8B-B14F-4D97-AF65-F5344CB8AC3E}">
        <p14:creationId xmlns:p14="http://schemas.microsoft.com/office/powerpoint/2010/main" val="103471424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794351"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015663"/>
          </a:xfrm>
          <a:prstGeom prst="rect">
            <a:avLst/>
          </a:prstGeom>
          <a:noFill/>
        </p:spPr>
        <p:txBody>
          <a:bodyPr wrap="square" rtlCol="0">
            <a:spAutoFit/>
          </a:bodyPr>
          <a:lstStyle/>
          <a:p>
            <a:r>
              <a:rPr lang="es-CO" sz="6000" b="1" dirty="0"/>
              <a:t>REGISTRO DE COMICIONES</a:t>
            </a:r>
          </a:p>
        </p:txBody>
      </p:sp>
      <p:pic>
        <p:nvPicPr>
          <p:cNvPr id="5" name="Imagen 4">
            <a:extLst>
              <a:ext uri="{FF2B5EF4-FFF2-40B4-BE49-F238E27FC236}">
                <a16:creationId xmlns:a16="http://schemas.microsoft.com/office/drawing/2014/main" id="{C935492F-32F9-F677-CF97-7F92ACD4AFAB}"/>
              </a:ext>
            </a:extLst>
          </p:cNvPr>
          <p:cNvPicPr>
            <a:picLocks noChangeAspect="1"/>
          </p:cNvPicPr>
          <p:nvPr/>
        </p:nvPicPr>
        <p:blipFill>
          <a:blip r:embed="rId5"/>
          <a:stretch>
            <a:fillRect/>
          </a:stretch>
        </p:blipFill>
        <p:spPr>
          <a:xfrm>
            <a:off x="4857797" y="5127422"/>
            <a:ext cx="15398431" cy="7492146"/>
          </a:xfrm>
          <a:prstGeom prst="rect">
            <a:avLst/>
          </a:prstGeom>
        </p:spPr>
      </p:pic>
    </p:spTree>
    <p:extLst>
      <p:ext uri="{BB962C8B-B14F-4D97-AF65-F5344CB8AC3E}">
        <p14:creationId xmlns:p14="http://schemas.microsoft.com/office/powerpoint/2010/main" val="294075827"/>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27009"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015663"/>
          </a:xfrm>
          <a:prstGeom prst="rect">
            <a:avLst/>
          </a:prstGeom>
          <a:noFill/>
        </p:spPr>
        <p:txBody>
          <a:bodyPr wrap="square" rtlCol="0">
            <a:spAutoFit/>
          </a:bodyPr>
          <a:lstStyle/>
          <a:p>
            <a:r>
              <a:rPr lang="es-CO" sz="6000" b="1" dirty="0"/>
              <a:t>TABLAS DE COMICIONES</a:t>
            </a:r>
          </a:p>
        </p:txBody>
      </p:sp>
      <p:pic>
        <p:nvPicPr>
          <p:cNvPr id="4" name="Imagen 3">
            <a:extLst>
              <a:ext uri="{FF2B5EF4-FFF2-40B4-BE49-F238E27FC236}">
                <a16:creationId xmlns:a16="http://schemas.microsoft.com/office/drawing/2014/main" id="{C354AE40-330C-4734-3E59-F185BCACF312}"/>
              </a:ext>
            </a:extLst>
          </p:cNvPr>
          <p:cNvPicPr>
            <a:picLocks noChangeAspect="1"/>
          </p:cNvPicPr>
          <p:nvPr/>
        </p:nvPicPr>
        <p:blipFill>
          <a:blip r:embed="rId5"/>
          <a:stretch>
            <a:fillRect/>
          </a:stretch>
        </p:blipFill>
        <p:spPr>
          <a:xfrm>
            <a:off x="3551804" y="4923627"/>
            <a:ext cx="17280391" cy="8052013"/>
          </a:xfrm>
          <a:prstGeom prst="rect">
            <a:avLst/>
          </a:prstGeom>
        </p:spPr>
      </p:pic>
    </p:spTree>
    <p:extLst>
      <p:ext uri="{BB962C8B-B14F-4D97-AF65-F5344CB8AC3E}">
        <p14:creationId xmlns:p14="http://schemas.microsoft.com/office/powerpoint/2010/main" val="212889042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80416" y="11589607"/>
            <a:ext cx="9976756" cy="1015663"/>
          </a:xfrm>
          <a:prstGeom prst="rect">
            <a:avLst/>
          </a:prstGeom>
          <a:noFill/>
        </p:spPr>
        <p:txBody>
          <a:bodyPr wrap="square" rtlCol="0">
            <a:spAutoFit/>
          </a:bodyPr>
          <a:lstStyle/>
          <a:p>
            <a:r>
              <a:rPr lang="es-CO" sz="6000" b="1" dirty="0"/>
              <a:t>HISTORICO DE VENTAS</a:t>
            </a:r>
          </a:p>
        </p:txBody>
      </p:sp>
      <p:pic>
        <p:nvPicPr>
          <p:cNvPr id="5" name="Imagen 4">
            <a:extLst>
              <a:ext uri="{FF2B5EF4-FFF2-40B4-BE49-F238E27FC236}">
                <a16:creationId xmlns:a16="http://schemas.microsoft.com/office/drawing/2014/main" id="{8AF95899-285E-5236-4989-A1BBBF88D952}"/>
              </a:ext>
            </a:extLst>
          </p:cNvPr>
          <p:cNvPicPr>
            <a:picLocks noChangeAspect="1"/>
          </p:cNvPicPr>
          <p:nvPr/>
        </p:nvPicPr>
        <p:blipFill>
          <a:blip r:embed="rId5"/>
          <a:stretch>
            <a:fillRect/>
          </a:stretch>
        </p:blipFill>
        <p:spPr>
          <a:xfrm>
            <a:off x="4610780" y="3449413"/>
            <a:ext cx="15838034" cy="7642662"/>
          </a:xfrm>
          <a:prstGeom prst="rect">
            <a:avLst/>
          </a:prstGeom>
        </p:spPr>
      </p:pic>
    </p:spTree>
    <p:extLst>
      <p:ext uri="{BB962C8B-B14F-4D97-AF65-F5344CB8AC3E}">
        <p14:creationId xmlns:p14="http://schemas.microsoft.com/office/powerpoint/2010/main" val="295772972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613073" y="11924519"/>
            <a:ext cx="9976756" cy="1015663"/>
          </a:xfrm>
          <a:prstGeom prst="rect">
            <a:avLst/>
          </a:prstGeom>
          <a:noFill/>
        </p:spPr>
        <p:txBody>
          <a:bodyPr wrap="square" rtlCol="0">
            <a:spAutoFit/>
          </a:bodyPr>
          <a:lstStyle/>
          <a:p>
            <a:r>
              <a:rPr lang="es-CO" sz="6000" b="1" dirty="0"/>
              <a:t>LIQUIDACION</a:t>
            </a:r>
          </a:p>
        </p:txBody>
      </p:sp>
      <p:pic>
        <p:nvPicPr>
          <p:cNvPr id="4" name="Imagen 3">
            <a:extLst>
              <a:ext uri="{FF2B5EF4-FFF2-40B4-BE49-F238E27FC236}">
                <a16:creationId xmlns:a16="http://schemas.microsoft.com/office/drawing/2014/main" id="{4A9843A2-6F2A-6F07-55A7-E6BC2EE94A0D}"/>
              </a:ext>
            </a:extLst>
          </p:cNvPr>
          <p:cNvPicPr>
            <a:picLocks noChangeAspect="1"/>
          </p:cNvPicPr>
          <p:nvPr/>
        </p:nvPicPr>
        <p:blipFill rotWithShape="1">
          <a:blip r:embed="rId5"/>
          <a:srcRect t="4617" b="6037"/>
          <a:stretch/>
        </p:blipFill>
        <p:spPr>
          <a:xfrm>
            <a:off x="4114800" y="3690258"/>
            <a:ext cx="16328571" cy="7739742"/>
          </a:xfrm>
          <a:prstGeom prst="rect">
            <a:avLst/>
          </a:prstGeom>
        </p:spPr>
      </p:pic>
    </p:spTree>
    <p:extLst>
      <p:ext uri="{BB962C8B-B14F-4D97-AF65-F5344CB8AC3E}">
        <p14:creationId xmlns:p14="http://schemas.microsoft.com/office/powerpoint/2010/main" val="71717277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99124" y="3331029"/>
            <a:ext cx="11917475" cy="1015663"/>
          </a:xfrm>
          <a:prstGeom prst="rect">
            <a:avLst/>
          </a:prstGeom>
          <a:noFill/>
        </p:spPr>
        <p:txBody>
          <a:bodyPr wrap="square" rtlCol="0">
            <a:spAutoFit/>
          </a:bodyPr>
          <a:lstStyle/>
          <a:p>
            <a:r>
              <a:rPr lang="es-CO" sz="6000" b="1" dirty="0"/>
              <a:t>INGRESO CUENTA ASESOR</a:t>
            </a:r>
          </a:p>
        </p:txBody>
      </p:sp>
      <p:pic>
        <p:nvPicPr>
          <p:cNvPr id="4" name="Imagen 3">
            <a:extLst>
              <a:ext uri="{FF2B5EF4-FFF2-40B4-BE49-F238E27FC236}">
                <a16:creationId xmlns:a16="http://schemas.microsoft.com/office/drawing/2014/main" id="{31AEC347-9462-5277-7237-DA74B91257B9}"/>
              </a:ext>
            </a:extLst>
          </p:cNvPr>
          <p:cNvPicPr>
            <a:picLocks noChangeAspect="1"/>
          </p:cNvPicPr>
          <p:nvPr/>
        </p:nvPicPr>
        <p:blipFill rotWithShape="1">
          <a:blip r:embed="rId5"/>
          <a:srcRect l="-1148" t="3228" r="1148" b="14173"/>
          <a:stretch/>
        </p:blipFill>
        <p:spPr>
          <a:xfrm>
            <a:off x="3590583" y="4931229"/>
            <a:ext cx="17473274" cy="7903028"/>
          </a:xfrm>
          <a:prstGeom prst="rect">
            <a:avLst/>
          </a:prstGeom>
        </p:spPr>
      </p:pic>
    </p:spTree>
    <p:extLst>
      <p:ext uri="{BB962C8B-B14F-4D97-AF65-F5344CB8AC3E}">
        <p14:creationId xmlns:p14="http://schemas.microsoft.com/office/powerpoint/2010/main" val="3302234368"/>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99124" y="3331029"/>
            <a:ext cx="11917475" cy="1015663"/>
          </a:xfrm>
          <a:prstGeom prst="rect">
            <a:avLst/>
          </a:prstGeom>
          <a:noFill/>
        </p:spPr>
        <p:txBody>
          <a:bodyPr wrap="square" rtlCol="0">
            <a:spAutoFit/>
          </a:bodyPr>
          <a:lstStyle/>
          <a:p>
            <a:r>
              <a:rPr lang="es-CO" sz="6000" b="1" dirty="0"/>
              <a:t>INGRESO CUENTA ASESOR</a:t>
            </a:r>
          </a:p>
        </p:txBody>
      </p:sp>
      <p:pic>
        <p:nvPicPr>
          <p:cNvPr id="4" name="Imagen 3">
            <a:extLst>
              <a:ext uri="{FF2B5EF4-FFF2-40B4-BE49-F238E27FC236}">
                <a16:creationId xmlns:a16="http://schemas.microsoft.com/office/drawing/2014/main" id="{31AEC347-9462-5277-7237-DA74B91257B9}"/>
              </a:ext>
            </a:extLst>
          </p:cNvPr>
          <p:cNvPicPr>
            <a:picLocks noChangeAspect="1"/>
          </p:cNvPicPr>
          <p:nvPr/>
        </p:nvPicPr>
        <p:blipFill rotWithShape="1">
          <a:blip r:embed="rId5"/>
          <a:srcRect l="-1148" t="3228" r="1148" b="14173"/>
          <a:stretch/>
        </p:blipFill>
        <p:spPr>
          <a:xfrm>
            <a:off x="3590583" y="4931229"/>
            <a:ext cx="17473274" cy="7903028"/>
          </a:xfrm>
          <a:prstGeom prst="rect">
            <a:avLst/>
          </a:prstGeom>
        </p:spPr>
      </p:pic>
    </p:spTree>
    <p:extLst>
      <p:ext uri="{BB962C8B-B14F-4D97-AF65-F5344CB8AC3E}">
        <p14:creationId xmlns:p14="http://schemas.microsoft.com/office/powerpoint/2010/main" val="72846228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9282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4300800" y="8982588"/>
            <a:ext cx="11593286" cy="1015663"/>
          </a:xfrm>
          <a:prstGeom prst="rect">
            <a:avLst/>
          </a:prstGeom>
          <a:noFill/>
        </p:spPr>
        <p:txBody>
          <a:bodyPr wrap="square" rtlCol="0">
            <a:spAutoFit/>
          </a:bodyPr>
          <a:lstStyle/>
          <a:p>
            <a:r>
              <a:rPr lang="es-ES" sz="6000" b="1" dirty="0"/>
              <a:t>L</a:t>
            </a:r>
            <a:r>
              <a:rPr lang="es-CO" sz="6000" b="1" dirty="0"/>
              <a:t>IDER</a:t>
            </a:r>
          </a:p>
        </p:txBody>
      </p:sp>
      <p:pic>
        <p:nvPicPr>
          <p:cNvPr id="4" name="Imagen 3">
            <a:extLst>
              <a:ext uri="{FF2B5EF4-FFF2-40B4-BE49-F238E27FC236}">
                <a16:creationId xmlns:a16="http://schemas.microsoft.com/office/drawing/2014/main" id="{B4F48DB9-BF47-5F6F-FEB0-64AAD4D69E87}"/>
              </a:ext>
            </a:extLst>
          </p:cNvPr>
          <p:cNvPicPr>
            <a:picLocks noChangeAspect="1"/>
          </p:cNvPicPr>
          <p:nvPr/>
        </p:nvPicPr>
        <p:blipFill rotWithShape="1">
          <a:blip r:embed="rId5"/>
          <a:srcRect t="9741" b="34838"/>
          <a:stretch/>
        </p:blipFill>
        <p:spPr>
          <a:xfrm>
            <a:off x="4300799" y="3200399"/>
            <a:ext cx="14101377" cy="4332552"/>
          </a:xfrm>
          <a:prstGeom prst="rect">
            <a:avLst/>
          </a:prstGeom>
        </p:spPr>
      </p:pic>
      <p:pic>
        <p:nvPicPr>
          <p:cNvPr id="7" name="Imagen 6">
            <a:extLst>
              <a:ext uri="{FF2B5EF4-FFF2-40B4-BE49-F238E27FC236}">
                <a16:creationId xmlns:a16="http://schemas.microsoft.com/office/drawing/2014/main" id="{320B2BAC-9DF8-0183-18B7-AB2253199AE0}"/>
              </a:ext>
            </a:extLst>
          </p:cNvPr>
          <p:cNvPicPr>
            <a:picLocks noChangeAspect="1"/>
          </p:cNvPicPr>
          <p:nvPr/>
        </p:nvPicPr>
        <p:blipFill rotWithShape="1">
          <a:blip r:embed="rId6"/>
          <a:srcRect l="737" t="11764" r="-737" b="37276"/>
          <a:stretch/>
        </p:blipFill>
        <p:spPr>
          <a:xfrm>
            <a:off x="8588830" y="8215049"/>
            <a:ext cx="13416302" cy="4945780"/>
          </a:xfrm>
          <a:prstGeom prst="rect">
            <a:avLst/>
          </a:prstGeom>
        </p:spPr>
      </p:pic>
    </p:spTree>
    <p:extLst>
      <p:ext uri="{BB962C8B-B14F-4D97-AF65-F5344CB8AC3E}">
        <p14:creationId xmlns:p14="http://schemas.microsoft.com/office/powerpoint/2010/main" val="2700423384"/>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2215244" y="11481166"/>
            <a:ext cx="9976756" cy="1015663"/>
          </a:xfrm>
          <a:prstGeom prst="rect">
            <a:avLst/>
          </a:prstGeom>
          <a:noFill/>
        </p:spPr>
        <p:txBody>
          <a:bodyPr wrap="square" rtlCol="0">
            <a:spAutoFit/>
          </a:bodyPr>
          <a:lstStyle/>
          <a:p>
            <a:r>
              <a:rPr lang="es-ES" sz="6000" b="1" dirty="0"/>
              <a:t>B</a:t>
            </a:r>
            <a:r>
              <a:rPr lang="es-CO" sz="6000" b="1" dirty="0"/>
              <a:t>USCAR Y ACTUALIZAR</a:t>
            </a:r>
          </a:p>
        </p:txBody>
      </p:sp>
      <p:pic>
        <p:nvPicPr>
          <p:cNvPr id="7" name="Imagen 6">
            <a:extLst>
              <a:ext uri="{FF2B5EF4-FFF2-40B4-BE49-F238E27FC236}">
                <a16:creationId xmlns:a16="http://schemas.microsoft.com/office/drawing/2014/main" id="{B922BD82-8CD1-D516-7773-21C7D7BEE845}"/>
              </a:ext>
            </a:extLst>
          </p:cNvPr>
          <p:cNvPicPr>
            <a:picLocks noChangeAspect="1"/>
          </p:cNvPicPr>
          <p:nvPr/>
        </p:nvPicPr>
        <p:blipFill>
          <a:blip r:embed="rId5"/>
          <a:stretch>
            <a:fillRect/>
          </a:stretch>
        </p:blipFill>
        <p:spPr>
          <a:xfrm>
            <a:off x="4441371" y="3759002"/>
            <a:ext cx="15316200" cy="7213798"/>
          </a:xfrm>
          <a:prstGeom prst="rect">
            <a:avLst/>
          </a:prstGeom>
        </p:spPr>
      </p:pic>
    </p:spTree>
    <p:extLst>
      <p:ext uri="{BB962C8B-B14F-4D97-AF65-F5344CB8AC3E}">
        <p14:creationId xmlns:p14="http://schemas.microsoft.com/office/powerpoint/2010/main" val="2525614613"/>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2530" name="Picture 2">
            <a:extLst>
              <a:ext uri="{FF2B5EF4-FFF2-40B4-BE49-F238E27FC236}">
                <a16:creationId xmlns:a16="http://schemas.microsoft.com/office/drawing/2014/main" id="{F5628501-CEF3-A793-5147-DB386FDC6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9600" y="1949450"/>
            <a:ext cx="3009900" cy="91700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4B87D34-A095-595D-BE93-6BE9C93E10BF}"/>
              </a:ext>
            </a:extLst>
          </p:cNvPr>
          <p:cNvSpPr txBox="1"/>
          <p:nvPr/>
        </p:nvSpPr>
        <p:spPr>
          <a:xfrm>
            <a:off x="9848850" y="3095054"/>
            <a:ext cx="5124450" cy="707886"/>
          </a:xfrm>
          <a:prstGeom prst="rect">
            <a:avLst/>
          </a:prstGeom>
          <a:noFill/>
        </p:spPr>
        <p:txBody>
          <a:bodyPr wrap="square" rtlCol="0">
            <a:spAutoFit/>
          </a:bodyPr>
          <a:lstStyle/>
          <a:p>
            <a:r>
              <a:rPr lang="es-ES" sz="4000" dirty="0"/>
              <a:t>MANUALES</a:t>
            </a:r>
            <a:endParaRPr lang="es-CO" sz="4000" dirty="0"/>
          </a:p>
        </p:txBody>
      </p:sp>
      <p:sp>
        <p:nvSpPr>
          <p:cNvPr id="4" name="CuadroTexto 3">
            <a:extLst>
              <a:ext uri="{FF2B5EF4-FFF2-40B4-BE49-F238E27FC236}">
                <a16:creationId xmlns:a16="http://schemas.microsoft.com/office/drawing/2014/main" id="{1FAB2512-9123-53F2-0425-EE6222895A87}"/>
              </a:ext>
            </a:extLst>
          </p:cNvPr>
          <p:cNvSpPr txBox="1"/>
          <p:nvPr/>
        </p:nvSpPr>
        <p:spPr>
          <a:xfrm>
            <a:off x="2155371" y="5159829"/>
            <a:ext cx="19235058" cy="1200329"/>
          </a:xfrm>
          <a:prstGeom prst="rect">
            <a:avLst/>
          </a:prstGeom>
          <a:noFill/>
        </p:spPr>
        <p:txBody>
          <a:bodyPr wrap="square">
            <a:spAutoFit/>
          </a:bodyPr>
          <a:lstStyle/>
          <a:p>
            <a:r>
              <a:rPr lang="es-CO" sz="3600" dirty="0">
                <a:hlinkClick r:id="rId5"/>
              </a:rPr>
              <a:t>https://drive.google.com/file/d/17JM5u1VZp8hIwQl-9jGXagEBMrAWukRA/view?usp=sharing</a:t>
            </a:r>
            <a:endParaRPr lang="es-CO" sz="3600" dirty="0"/>
          </a:p>
          <a:p>
            <a:endParaRPr lang="es-CO" sz="3600" dirty="0"/>
          </a:p>
        </p:txBody>
      </p:sp>
    </p:spTree>
    <p:extLst>
      <p:ext uri="{BB962C8B-B14F-4D97-AF65-F5344CB8AC3E}">
        <p14:creationId xmlns:p14="http://schemas.microsoft.com/office/powerpoint/2010/main" val="14705859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7924478" y="3381524"/>
            <a:ext cx="9110186" cy="923330"/>
          </a:xfrm>
          <a:prstGeom prst="rect">
            <a:avLst/>
          </a:prstGeom>
          <a:ln>
            <a:noFill/>
          </a:ln>
          <a:effectLst>
            <a:glow rad="101600">
              <a:schemeClr val="accent1">
                <a:satMod val="175000"/>
                <a:alpha val="40000"/>
              </a:schemeClr>
            </a:glow>
          </a:effectLst>
          <a:scene3d>
            <a:camera prst="perspectiveAbove"/>
            <a:lightRig rig="threePt" dir="t"/>
          </a:scene3d>
        </p:spPr>
        <p:txBody>
          <a:bodyPr wrap="none">
            <a:spAutoFit/>
          </a:bodyPr>
          <a:lstStyle/>
          <a:p>
            <a:r>
              <a:rPr lang="es-CO" sz="5400" dirty="0"/>
              <a:t>OBJETIVOS ESPECIFICOS </a:t>
            </a:r>
          </a:p>
        </p:txBody>
      </p:sp>
      <p:sp>
        <p:nvSpPr>
          <p:cNvPr id="5" name="Rectángulo 4"/>
          <p:cNvSpPr/>
          <p:nvPr/>
        </p:nvSpPr>
        <p:spPr>
          <a:xfrm>
            <a:off x="2179508" y="6203476"/>
            <a:ext cx="13757178" cy="5509200"/>
          </a:xfrm>
          <a:prstGeom prst="rect">
            <a:avLst/>
          </a:prstGeom>
        </p:spPr>
        <p:txBody>
          <a:bodyPr wrap="square">
            <a:spAutoFit/>
          </a:bodyPr>
          <a:lstStyle/>
          <a:p>
            <a:pPr marL="1371600" lvl="2" indent="-457200" algn="just">
              <a:buSzPts val="1100"/>
              <a:buFont typeface="Arial"/>
              <a:buChar char="•"/>
              <a:tabLst>
                <a:tab pos="1762760" algn="l"/>
                <a:tab pos="1763395" algn="l"/>
              </a:tabLst>
            </a:pPr>
            <a:r>
              <a:rPr lang="es-ES" sz="4000" dirty="0"/>
              <a:t>Recolectar información sobre todas las necesidades e inquietudes que tenga el cliente para empezar el desarrollo del aplicativo</a:t>
            </a:r>
            <a:endParaRPr lang="es-CO" sz="4000" dirty="0"/>
          </a:p>
          <a:p>
            <a:pPr marL="1485900" lvl="2" indent="-571500" algn="just">
              <a:buSzPts val="1100"/>
              <a:buFont typeface="Arial"/>
              <a:buChar char="•"/>
              <a:tabLst>
                <a:tab pos="1762760" algn="l"/>
                <a:tab pos="1763395" algn="l"/>
              </a:tabLst>
            </a:pPr>
            <a:r>
              <a:rPr lang="es-ES" sz="4000" dirty="0"/>
              <a:t>Realizar pruebas antes de la entrega</a:t>
            </a:r>
            <a:endParaRPr lang="es-CO" sz="4000" dirty="0"/>
          </a:p>
          <a:p>
            <a:pPr marL="1485900" lvl="2" indent="-571500" algn="just">
              <a:buSzPts val="1100"/>
              <a:buFont typeface="Arial"/>
              <a:buChar char="•"/>
              <a:tabLst>
                <a:tab pos="1762760" algn="l"/>
                <a:tab pos="1763395" algn="l"/>
              </a:tabLst>
            </a:pPr>
            <a:r>
              <a:rPr lang="es-ES" sz="4000" dirty="0"/>
              <a:t>Hay que confirmar que todas las necesidades del cliente estén terminadas</a:t>
            </a:r>
            <a:endParaRPr lang="es-CO" sz="4000" dirty="0"/>
          </a:p>
          <a:p>
            <a:pPr marL="1485900" lvl="2" indent="-571500" algn="just">
              <a:buSzPts val="1100"/>
              <a:buFont typeface="Arial"/>
              <a:buChar char="•"/>
              <a:tabLst>
                <a:tab pos="1762760" algn="l"/>
                <a:tab pos="1763395" algn="l"/>
              </a:tabLst>
            </a:pPr>
            <a:r>
              <a:rPr lang="es-ES" sz="4000" dirty="0"/>
              <a:t>Capacitación sobre el manejo de la</a:t>
            </a:r>
          </a:p>
          <a:p>
            <a:pPr marL="1485900" lvl="2" indent="-571500" algn="just">
              <a:buSzPts val="1100"/>
              <a:buFont typeface="Arial"/>
              <a:buChar char="•"/>
              <a:tabLst>
                <a:tab pos="1762760" algn="l"/>
                <a:tab pos="1763395" algn="l"/>
              </a:tabLst>
            </a:pPr>
            <a:r>
              <a:rPr lang="es-ES" sz="4000" dirty="0"/>
              <a:t> página para los empleados</a:t>
            </a:r>
            <a:endParaRPr lang="es-CO" sz="4000" dirty="0"/>
          </a:p>
          <a:p>
            <a:pPr algn="just">
              <a:spcBef>
                <a:spcPts val="25"/>
              </a:spcBef>
            </a:pPr>
            <a:r>
              <a:rPr lang="es-ES" sz="3200" dirty="0">
                <a:latin typeface="Arial" panose="020B0604020202020204" pitchFamily="34" charset="0"/>
                <a:ea typeface="Lucida Sans Unicode" panose="020B0602030504020204" pitchFamily="34" charset="0"/>
              </a:rPr>
              <a:t> </a:t>
            </a:r>
            <a:endParaRPr lang="es-CO" sz="32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4"/>
          <a:stretch>
            <a:fillRect/>
          </a:stretch>
        </p:blipFill>
        <p:spPr>
          <a:xfrm>
            <a:off x="16404178" y="6369024"/>
            <a:ext cx="6193885" cy="5074123"/>
          </a:xfrm>
          <a:prstGeom prst="rect">
            <a:avLst/>
          </a:prstGeom>
        </p:spPr>
      </p:pic>
      <p:pic>
        <p:nvPicPr>
          <p:cNvPr id="9218" name="Picture 2">
            <a:extLst>
              <a:ext uri="{FF2B5EF4-FFF2-40B4-BE49-F238E27FC236}">
                <a16:creationId xmlns:a16="http://schemas.microsoft.com/office/drawing/2014/main" id="{9F44C4DE-16E5-B1BF-F78B-F8D14A336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7550" y="1962362"/>
            <a:ext cx="4100513" cy="106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91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F97131-F786-8DCF-5504-050037C627CF}"/>
              </a:ext>
            </a:extLst>
          </p:cNvPr>
          <p:cNvSpPr txBox="1"/>
          <p:nvPr/>
        </p:nvSpPr>
        <p:spPr>
          <a:xfrm flipH="1">
            <a:off x="7443166" y="4909931"/>
            <a:ext cx="9004852" cy="954155"/>
          </a:xfrm>
          <a:prstGeom prst="rect">
            <a:avLst/>
          </a:prstGeom>
          <a:noFill/>
        </p:spPr>
        <p:txBody>
          <a:bodyPr wrap="square" rtlCol="0">
            <a:spAutoFit/>
          </a:bodyPr>
          <a:lstStyle/>
          <a:p>
            <a:r>
              <a:rPr lang="es-ES" sz="5400" dirty="0"/>
              <a:t>PRUEBAS  DE SOFTWARE </a:t>
            </a:r>
            <a:endParaRPr lang="es-CO" sz="5400" dirty="0"/>
          </a:p>
        </p:txBody>
      </p:sp>
      <p:pic>
        <p:nvPicPr>
          <p:cNvPr id="7" name="Imagen 6" descr="Forma&#10;&#10;Descripción generada automáticamente con confianza baja">
            <a:extLst>
              <a:ext uri="{FF2B5EF4-FFF2-40B4-BE49-F238E27FC236}">
                <a16:creationId xmlns:a16="http://schemas.microsoft.com/office/drawing/2014/main" id="{1B6B2BCA-7954-7879-8753-6B211D9451FD}"/>
              </a:ext>
            </a:extLst>
          </p:cNvPr>
          <p:cNvPicPr>
            <a:picLocks noChangeAspect="1"/>
          </p:cNvPicPr>
          <p:nvPr/>
        </p:nvPicPr>
        <p:blipFill>
          <a:blip r:embed="rId5"/>
          <a:stretch>
            <a:fillRect/>
          </a:stretch>
        </p:blipFill>
        <p:spPr>
          <a:xfrm>
            <a:off x="9753259" y="6707468"/>
            <a:ext cx="4877481" cy="4877481"/>
          </a:xfrm>
          <a:prstGeom prst="rect">
            <a:avLst/>
          </a:prstGeom>
        </p:spPr>
      </p:pic>
    </p:spTree>
    <p:extLst>
      <p:ext uri="{BB962C8B-B14F-4D97-AF65-F5344CB8AC3E}">
        <p14:creationId xmlns:p14="http://schemas.microsoft.com/office/powerpoint/2010/main" val="1540540614"/>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40192A6-0EB5-4BA5-4DEB-AC65BBFC09A8}"/>
              </a:ext>
            </a:extLst>
          </p:cNvPr>
          <p:cNvPicPr>
            <a:picLocks noChangeAspect="1"/>
          </p:cNvPicPr>
          <p:nvPr/>
        </p:nvPicPr>
        <p:blipFill rotWithShape="1">
          <a:blip r:embed="rId5"/>
          <a:srcRect l="1354" t="21235" r="9063" b="8580"/>
          <a:stretch/>
        </p:blipFill>
        <p:spPr>
          <a:xfrm>
            <a:off x="3567404" y="4278085"/>
            <a:ext cx="18718484" cy="8752115"/>
          </a:xfrm>
          <a:prstGeom prst="rect">
            <a:avLst/>
          </a:prstGeom>
        </p:spPr>
      </p:pic>
    </p:spTree>
    <p:extLst>
      <p:ext uri="{BB962C8B-B14F-4D97-AF65-F5344CB8AC3E}">
        <p14:creationId xmlns:p14="http://schemas.microsoft.com/office/powerpoint/2010/main" val="3141815601"/>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53E38F9-6975-1D28-1835-D7E51DAA5574}"/>
              </a:ext>
            </a:extLst>
          </p:cNvPr>
          <p:cNvPicPr>
            <a:picLocks noChangeAspect="1"/>
          </p:cNvPicPr>
          <p:nvPr/>
        </p:nvPicPr>
        <p:blipFill rotWithShape="1">
          <a:blip r:embed="rId5"/>
          <a:srcRect l="1146" t="20679" r="8854" b="8951"/>
          <a:stretch/>
        </p:blipFill>
        <p:spPr>
          <a:xfrm>
            <a:off x="2212891" y="4028011"/>
            <a:ext cx="19958217" cy="9002189"/>
          </a:xfrm>
          <a:prstGeom prst="rect">
            <a:avLst/>
          </a:prstGeom>
        </p:spPr>
      </p:pic>
    </p:spTree>
    <p:extLst>
      <p:ext uri="{BB962C8B-B14F-4D97-AF65-F5344CB8AC3E}">
        <p14:creationId xmlns:p14="http://schemas.microsoft.com/office/powerpoint/2010/main" val="59448484"/>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AF5025E-C83C-FE65-C92B-BF1A86127A31}"/>
              </a:ext>
            </a:extLst>
          </p:cNvPr>
          <p:cNvPicPr>
            <a:picLocks noChangeAspect="1"/>
          </p:cNvPicPr>
          <p:nvPr/>
        </p:nvPicPr>
        <p:blipFill rotWithShape="1">
          <a:blip r:embed="rId5"/>
          <a:srcRect l="937" t="20680" r="9271" b="13951"/>
          <a:stretch/>
        </p:blipFill>
        <p:spPr>
          <a:xfrm>
            <a:off x="2151649" y="4264267"/>
            <a:ext cx="20106865" cy="9125162"/>
          </a:xfrm>
          <a:prstGeom prst="rect">
            <a:avLst/>
          </a:prstGeom>
        </p:spPr>
      </p:pic>
    </p:spTree>
    <p:extLst>
      <p:ext uri="{BB962C8B-B14F-4D97-AF65-F5344CB8AC3E}">
        <p14:creationId xmlns:p14="http://schemas.microsoft.com/office/powerpoint/2010/main" val="2951363878"/>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39A5D076-1705-5648-BA5B-40F53DAFA4F2}"/>
              </a:ext>
            </a:extLst>
          </p:cNvPr>
          <p:cNvPicPr>
            <a:picLocks noChangeAspect="1"/>
          </p:cNvPicPr>
          <p:nvPr/>
        </p:nvPicPr>
        <p:blipFill rotWithShape="1">
          <a:blip r:embed="rId5"/>
          <a:srcRect l="1458" t="21049" r="6146" b="12099"/>
          <a:stretch/>
        </p:blipFill>
        <p:spPr>
          <a:xfrm>
            <a:off x="3373322" y="3788228"/>
            <a:ext cx="19200928" cy="8948057"/>
          </a:xfrm>
          <a:prstGeom prst="rect">
            <a:avLst/>
          </a:prstGeom>
        </p:spPr>
      </p:pic>
    </p:spTree>
    <p:extLst>
      <p:ext uri="{BB962C8B-B14F-4D97-AF65-F5344CB8AC3E}">
        <p14:creationId xmlns:p14="http://schemas.microsoft.com/office/powerpoint/2010/main" val="3909773294"/>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B420178-84CE-1DD8-DB80-29E7036DFFF9}"/>
              </a:ext>
            </a:extLst>
          </p:cNvPr>
          <p:cNvPicPr>
            <a:picLocks noChangeAspect="1"/>
          </p:cNvPicPr>
          <p:nvPr/>
        </p:nvPicPr>
        <p:blipFill rotWithShape="1">
          <a:blip r:embed="rId5"/>
          <a:srcRect l="1666" t="38642" r="9167" b="39136"/>
          <a:stretch/>
        </p:blipFill>
        <p:spPr>
          <a:xfrm>
            <a:off x="3350079" y="5426529"/>
            <a:ext cx="18230850" cy="4235450"/>
          </a:xfrm>
          <a:prstGeom prst="rect">
            <a:avLst/>
          </a:prstGeom>
        </p:spPr>
      </p:pic>
    </p:spTree>
    <p:extLst>
      <p:ext uri="{BB962C8B-B14F-4D97-AF65-F5344CB8AC3E}">
        <p14:creationId xmlns:p14="http://schemas.microsoft.com/office/powerpoint/2010/main" val="1417002380"/>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3BD83C9-AD21-8203-FB89-9C2C3A838045}"/>
              </a:ext>
            </a:extLst>
          </p:cNvPr>
          <p:cNvPicPr>
            <a:picLocks noChangeAspect="1"/>
          </p:cNvPicPr>
          <p:nvPr/>
        </p:nvPicPr>
        <p:blipFill rotWithShape="1">
          <a:blip r:embed="rId5"/>
          <a:srcRect l="7193" t="20124" r="59126" b="13210"/>
          <a:stretch/>
        </p:blipFill>
        <p:spPr>
          <a:xfrm>
            <a:off x="2985407" y="3546318"/>
            <a:ext cx="8553450" cy="9257238"/>
          </a:xfrm>
          <a:prstGeom prst="rect">
            <a:avLst/>
          </a:prstGeom>
        </p:spPr>
      </p:pic>
      <p:pic>
        <p:nvPicPr>
          <p:cNvPr id="3" name="Imagen 2">
            <a:extLst>
              <a:ext uri="{FF2B5EF4-FFF2-40B4-BE49-F238E27FC236}">
                <a16:creationId xmlns:a16="http://schemas.microsoft.com/office/drawing/2014/main" id="{B91AEFFF-F4BC-3649-2850-9CF0A9D047CC}"/>
              </a:ext>
            </a:extLst>
          </p:cNvPr>
          <p:cNvPicPr>
            <a:picLocks noChangeAspect="1"/>
          </p:cNvPicPr>
          <p:nvPr/>
        </p:nvPicPr>
        <p:blipFill rotWithShape="1">
          <a:blip r:embed="rId6"/>
          <a:srcRect l="9062" t="54012" r="64271" b="8248"/>
          <a:stretch/>
        </p:blipFill>
        <p:spPr>
          <a:xfrm>
            <a:off x="11538857" y="3546318"/>
            <a:ext cx="9886950" cy="9257238"/>
          </a:xfrm>
          <a:prstGeom prst="rect">
            <a:avLst/>
          </a:prstGeom>
        </p:spPr>
      </p:pic>
    </p:spTree>
    <p:extLst>
      <p:ext uri="{BB962C8B-B14F-4D97-AF65-F5344CB8AC3E}">
        <p14:creationId xmlns:p14="http://schemas.microsoft.com/office/powerpoint/2010/main" val="3157460841"/>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E844D18-D50E-772C-37BB-34871578E98A}"/>
              </a:ext>
            </a:extLst>
          </p:cNvPr>
          <p:cNvPicPr>
            <a:picLocks noChangeAspect="1"/>
          </p:cNvPicPr>
          <p:nvPr/>
        </p:nvPicPr>
        <p:blipFill rotWithShape="1">
          <a:blip r:embed="rId5"/>
          <a:srcRect l="7631" t="20864" r="62456" b="41865"/>
          <a:stretch/>
        </p:blipFill>
        <p:spPr>
          <a:xfrm>
            <a:off x="2906484" y="3644290"/>
            <a:ext cx="7603960" cy="4955424"/>
          </a:xfrm>
          <a:prstGeom prst="rect">
            <a:avLst/>
          </a:prstGeom>
        </p:spPr>
      </p:pic>
      <p:pic>
        <p:nvPicPr>
          <p:cNvPr id="3" name="Imagen 2">
            <a:extLst>
              <a:ext uri="{FF2B5EF4-FFF2-40B4-BE49-F238E27FC236}">
                <a16:creationId xmlns:a16="http://schemas.microsoft.com/office/drawing/2014/main" id="{5A4590C6-FAA6-812F-355D-817CC58B70EE}"/>
              </a:ext>
            </a:extLst>
          </p:cNvPr>
          <p:cNvPicPr>
            <a:picLocks noChangeAspect="1"/>
          </p:cNvPicPr>
          <p:nvPr/>
        </p:nvPicPr>
        <p:blipFill rotWithShape="1">
          <a:blip r:embed="rId6"/>
          <a:srcRect l="10965" t="44724" r="67991" b="25491"/>
          <a:stretch/>
        </p:blipFill>
        <p:spPr>
          <a:xfrm>
            <a:off x="2906484" y="8599713"/>
            <a:ext cx="7411455" cy="4732421"/>
          </a:xfrm>
          <a:prstGeom prst="rect">
            <a:avLst/>
          </a:prstGeom>
        </p:spPr>
      </p:pic>
      <p:pic>
        <p:nvPicPr>
          <p:cNvPr id="4" name="Imagen 3">
            <a:extLst>
              <a:ext uri="{FF2B5EF4-FFF2-40B4-BE49-F238E27FC236}">
                <a16:creationId xmlns:a16="http://schemas.microsoft.com/office/drawing/2014/main" id="{E63498D6-438C-3EB9-FBB0-843B707E9F96}"/>
              </a:ext>
            </a:extLst>
          </p:cNvPr>
          <p:cNvPicPr>
            <a:picLocks noChangeAspect="1"/>
          </p:cNvPicPr>
          <p:nvPr/>
        </p:nvPicPr>
        <p:blipFill rotWithShape="1">
          <a:blip r:embed="rId7"/>
          <a:srcRect l="7895" t="15718" r="63421" b="48258"/>
          <a:stretch/>
        </p:blipFill>
        <p:spPr>
          <a:xfrm>
            <a:off x="10510444" y="3644288"/>
            <a:ext cx="11004884" cy="4955423"/>
          </a:xfrm>
          <a:prstGeom prst="rect">
            <a:avLst/>
          </a:prstGeom>
        </p:spPr>
      </p:pic>
      <p:pic>
        <p:nvPicPr>
          <p:cNvPr id="5" name="Imagen 4">
            <a:extLst>
              <a:ext uri="{FF2B5EF4-FFF2-40B4-BE49-F238E27FC236}">
                <a16:creationId xmlns:a16="http://schemas.microsoft.com/office/drawing/2014/main" id="{AD99067C-2023-8581-2BA8-2CFC7A3864EB}"/>
              </a:ext>
            </a:extLst>
          </p:cNvPr>
          <p:cNvPicPr>
            <a:picLocks noChangeAspect="1"/>
          </p:cNvPicPr>
          <p:nvPr/>
        </p:nvPicPr>
        <p:blipFill rotWithShape="1">
          <a:blip r:embed="rId8"/>
          <a:srcRect l="11140" t="29156" r="64999" b="43909"/>
          <a:stretch/>
        </p:blipFill>
        <p:spPr>
          <a:xfrm>
            <a:off x="10317939" y="8376710"/>
            <a:ext cx="11197389" cy="4955424"/>
          </a:xfrm>
          <a:prstGeom prst="rect">
            <a:avLst/>
          </a:prstGeom>
        </p:spPr>
      </p:pic>
    </p:spTree>
    <p:extLst>
      <p:ext uri="{BB962C8B-B14F-4D97-AF65-F5344CB8AC3E}">
        <p14:creationId xmlns:p14="http://schemas.microsoft.com/office/powerpoint/2010/main" val="3268963265"/>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530CF3D-2649-091A-3B9A-1947486C5B35}"/>
              </a:ext>
            </a:extLst>
          </p:cNvPr>
          <p:cNvPicPr>
            <a:picLocks noChangeAspect="1"/>
          </p:cNvPicPr>
          <p:nvPr/>
        </p:nvPicPr>
        <p:blipFill rotWithShape="1">
          <a:blip r:embed="rId5"/>
          <a:srcRect l="7105" t="23360" r="61141" b="38590"/>
          <a:stretch/>
        </p:blipFill>
        <p:spPr>
          <a:xfrm>
            <a:off x="4196334" y="3497101"/>
            <a:ext cx="7209101" cy="5388562"/>
          </a:xfrm>
          <a:prstGeom prst="rect">
            <a:avLst/>
          </a:prstGeom>
        </p:spPr>
      </p:pic>
      <p:pic>
        <p:nvPicPr>
          <p:cNvPr id="3" name="Imagen 2">
            <a:extLst>
              <a:ext uri="{FF2B5EF4-FFF2-40B4-BE49-F238E27FC236}">
                <a16:creationId xmlns:a16="http://schemas.microsoft.com/office/drawing/2014/main" id="{3CB52F79-3A38-B763-64BE-C8E6EE5EE86A}"/>
              </a:ext>
            </a:extLst>
          </p:cNvPr>
          <p:cNvPicPr>
            <a:picLocks noChangeAspect="1"/>
          </p:cNvPicPr>
          <p:nvPr/>
        </p:nvPicPr>
        <p:blipFill>
          <a:blip r:embed="rId6"/>
          <a:stretch>
            <a:fillRect/>
          </a:stretch>
        </p:blipFill>
        <p:spPr>
          <a:xfrm>
            <a:off x="4196334" y="8885663"/>
            <a:ext cx="7010400" cy="4122821"/>
          </a:xfrm>
          <a:prstGeom prst="rect">
            <a:avLst/>
          </a:prstGeom>
        </p:spPr>
      </p:pic>
      <p:pic>
        <p:nvPicPr>
          <p:cNvPr id="4" name="Imagen 3">
            <a:extLst>
              <a:ext uri="{FF2B5EF4-FFF2-40B4-BE49-F238E27FC236}">
                <a16:creationId xmlns:a16="http://schemas.microsoft.com/office/drawing/2014/main" id="{845B3EA0-7F01-9E38-49E3-E8B53E212AD1}"/>
              </a:ext>
            </a:extLst>
          </p:cNvPr>
          <p:cNvPicPr>
            <a:picLocks noChangeAspect="1"/>
          </p:cNvPicPr>
          <p:nvPr/>
        </p:nvPicPr>
        <p:blipFill rotWithShape="1">
          <a:blip r:embed="rId7"/>
          <a:srcRect l="7186" t="16186" r="62664" b="56991"/>
          <a:stretch/>
        </p:blipFill>
        <p:spPr>
          <a:xfrm>
            <a:off x="11571870" y="3497100"/>
            <a:ext cx="9532843" cy="5388561"/>
          </a:xfrm>
          <a:prstGeom prst="rect">
            <a:avLst/>
          </a:prstGeom>
        </p:spPr>
      </p:pic>
      <p:pic>
        <p:nvPicPr>
          <p:cNvPr id="5" name="Imagen 4">
            <a:extLst>
              <a:ext uri="{FF2B5EF4-FFF2-40B4-BE49-F238E27FC236}">
                <a16:creationId xmlns:a16="http://schemas.microsoft.com/office/drawing/2014/main" id="{23ACB328-F2F3-C375-C64A-B428EEC46634}"/>
              </a:ext>
            </a:extLst>
          </p:cNvPr>
          <p:cNvPicPr>
            <a:picLocks noChangeAspect="1"/>
          </p:cNvPicPr>
          <p:nvPr/>
        </p:nvPicPr>
        <p:blipFill rotWithShape="1">
          <a:blip r:embed="rId8"/>
          <a:srcRect t="12942" r="3650" b="17858"/>
          <a:stretch/>
        </p:blipFill>
        <p:spPr>
          <a:xfrm>
            <a:off x="11206734" y="9015585"/>
            <a:ext cx="9917854" cy="3992899"/>
          </a:xfrm>
          <a:prstGeom prst="rect">
            <a:avLst/>
          </a:prstGeom>
        </p:spPr>
      </p:pic>
    </p:spTree>
    <p:extLst>
      <p:ext uri="{BB962C8B-B14F-4D97-AF65-F5344CB8AC3E}">
        <p14:creationId xmlns:p14="http://schemas.microsoft.com/office/powerpoint/2010/main" val="1158454405"/>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E21529D-2B17-FEE8-E299-54B6ECA244FF}"/>
              </a:ext>
            </a:extLst>
          </p:cNvPr>
          <p:cNvPicPr>
            <a:picLocks noChangeAspect="1"/>
          </p:cNvPicPr>
          <p:nvPr/>
        </p:nvPicPr>
        <p:blipFill rotWithShape="1">
          <a:blip r:embed="rId5"/>
          <a:srcRect l="8069" t="14782" r="64036" b="37811"/>
          <a:stretch/>
        </p:blipFill>
        <p:spPr>
          <a:xfrm>
            <a:off x="3949730" y="3228094"/>
            <a:ext cx="6945628" cy="5693362"/>
          </a:xfrm>
          <a:prstGeom prst="rect">
            <a:avLst/>
          </a:prstGeom>
        </p:spPr>
      </p:pic>
      <p:pic>
        <p:nvPicPr>
          <p:cNvPr id="3" name="Imagen 2">
            <a:extLst>
              <a:ext uri="{FF2B5EF4-FFF2-40B4-BE49-F238E27FC236}">
                <a16:creationId xmlns:a16="http://schemas.microsoft.com/office/drawing/2014/main" id="{557E2A33-C2D2-01A5-FC78-3ED61F2C3B1E}"/>
              </a:ext>
            </a:extLst>
          </p:cNvPr>
          <p:cNvPicPr>
            <a:picLocks noChangeAspect="1"/>
          </p:cNvPicPr>
          <p:nvPr/>
        </p:nvPicPr>
        <p:blipFill rotWithShape="1">
          <a:blip r:embed="rId6"/>
          <a:srcRect l="8070" t="25257" r="65614" b="34535"/>
          <a:stretch/>
        </p:blipFill>
        <p:spPr>
          <a:xfrm>
            <a:off x="3949730" y="9096896"/>
            <a:ext cx="6945628" cy="4136164"/>
          </a:xfrm>
          <a:prstGeom prst="rect">
            <a:avLst/>
          </a:prstGeom>
        </p:spPr>
      </p:pic>
      <p:pic>
        <p:nvPicPr>
          <p:cNvPr id="4" name="Imagen 3">
            <a:extLst>
              <a:ext uri="{FF2B5EF4-FFF2-40B4-BE49-F238E27FC236}">
                <a16:creationId xmlns:a16="http://schemas.microsoft.com/office/drawing/2014/main" id="{FF3EF6A7-F067-5975-849A-15F4668679F1}"/>
              </a:ext>
            </a:extLst>
          </p:cNvPr>
          <p:cNvPicPr>
            <a:picLocks noChangeAspect="1"/>
          </p:cNvPicPr>
          <p:nvPr/>
        </p:nvPicPr>
        <p:blipFill rotWithShape="1">
          <a:blip r:embed="rId7"/>
          <a:srcRect l="7632" t="14119" r="68865" b="36407"/>
          <a:stretch/>
        </p:blipFill>
        <p:spPr>
          <a:xfrm>
            <a:off x="11078284" y="3242122"/>
            <a:ext cx="4820720" cy="4933971"/>
          </a:xfrm>
          <a:prstGeom prst="rect">
            <a:avLst/>
          </a:prstGeom>
        </p:spPr>
      </p:pic>
      <p:pic>
        <p:nvPicPr>
          <p:cNvPr id="5" name="Imagen 4">
            <a:extLst>
              <a:ext uri="{FF2B5EF4-FFF2-40B4-BE49-F238E27FC236}">
                <a16:creationId xmlns:a16="http://schemas.microsoft.com/office/drawing/2014/main" id="{3D9B8910-9D01-0897-24B4-D3790DD5265B}"/>
              </a:ext>
            </a:extLst>
          </p:cNvPr>
          <p:cNvPicPr>
            <a:picLocks noChangeAspect="1"/>
          </p:cNvPicPr>
          <p:nvPr/>
        </p:nvPicPr>
        <p:blipFill rotWithShape="1">
          <a:blip r:embed="rId8"/>
          <a:srcRect l="8541" t="16498" r="63421" b="66493"/>
          <a:stretch/>
        </p:blipFill>
        <p:spPr>
          <a:xfrm>
            <a:off x="16176789" y="3544217"/>
            <a:ext cx="6397461" cy="4329783"/>
          </a:xfrm>
          <a:prstGeom prst="rect">
            <a:avLst/>
          </a:prstGeom>
        </p:spPr>
      </p:pic>
      <p:pic>
        <p:nvPicPr>
          <p:cNvPr id="6" name="Imagen 5">
            <a:extLst>
              <a:ext uri="{FF2B5EF4-FFF2-40B4-BE49-F238E27FC236}">
                <a16:creationId xmlns:a16="http://schemas.microsoft.com/office/drawing/2014/main" id="{5AD9B8F0-2A00-465C-D5E3-316C13CDBC98}"/>
              </a:ext>
            </a:extLst>
          </p:cNvPr>
          <p:cNvPicPr>
            <a:picLocks noChangeAspect="1"/>
          </p:cNvPicPr>
          <p:nvPr/>
        </p:nvPicPr>
        <p:blipFill>
          <a:blip r:embed="rId9"/>
          <a:stretch>
            <a:fillRect/>
          </a:stretch>
        </p:blipFill>
        <p:spPr>
          <a:xfrm>
            <a:off x="11041921" y="8746015"/>
            <a:ext cx="4893445" cy="4487045"/>
          </a:xfrm>
          <a:prstGeom prst="rect">
            <a:avLst/>
          </a:prstGeom>
        </p:spPr>
      </p:pic>
      <p:pic>
        <p:nvPicPr>
          <p:cNvPr id="7" name="Imagen 6">
            <a:extLst>
              <a:ext uri="{FF2B5EF4-FFF2-40B4-BE49-F238E27FC236}">
                <a16:creationId xmlns:a16="http://schemas.microsoft.com/office/drawing/2014/main" id="{59464F79-DFA8-18BB-8A17-C42CA77EEF15}"/>
              </a:ext>
            </a:extLst>
          </p:cNvPr>
          <p:cNvPicPr>
            <a:picLocks noChangeAspect="1"/>
          </p:cNvPicPr>
          <p:nvPr/>
        </p:nvPicPr>
        <p:blipFill>
          <a:blip r:embed="rId10"/>
          <a:stretch>
            <a:fillRect/>
          </a:stretch>
        </p:blipFill>
        <p:spPr>
          <a:xfrm>
            <a:off x="16253992" y="8176093"/>
            <a:ext cx="6464969" cy="5290737"/>
          </a:xfrm>
          <a:prstGeom prst="rect">
            <a:avLst/>
          </a:prstGeom>
        </p:spPr>
      </p:pic>
    </p:spTree>
    <p:extLst>
      <p:ext uri="{BB962C8B-B14F-4D97-AF65-F5344CB8AC3E}">
        <p14:creationId xmlns:p14="http://schemas.microsoft.com/office/powerpoint/2010/main" val="429482373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163658" y="3122247"/>
            <a:ext cx="12562741" cy="1261884"/>
          </a:xfrm>
          <a:prstGeom prst="rect">
            <a:avLst/>
          </a:prstGeom>
          <a:ln>
            <a:no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PROBLEMA</a:t>
            </a:r>
            <a:endParaRPr lang="es-CO" sz="4000" b="1" i="1" dirty="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6" name="Rectángulo 5"/>
          <p:cNvSpPr/>
          <p:nvPr/>
        </p:nvSpPr>
        <p:spPr>
          <a:xfrm>
            <a:off x="1924050" y="5543550"/>
            <a:ext cx="13220700" cy="5632311"/>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a Excel se tiene el riesgo de perderse a demás de presentar demoras tanto para la conciliación de ventas como para el respectivo pago. Abarcando a  la necesidad de nuestro cliente que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5641898" y="5898361"/>
            <a:ext cx="6470755" cy="4554416"/>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C37ADCB-093B-603D-51D8-6807EA49D2FB}"/>
              </a:ext>
            </a:extLst>
          </p:cNvPr>
          <p:cNvPicPr>
            <a:picLocks noChangeAspect="1"/>
          </p:cNvPicPr>
          <p:nvPr/>
        </p:nvPicPr>
        <p:blipFill rotWithShape="1">
          <a:blip r:embed="rId5"/>
          <a:srcRect l="8772" t="20708" r="60701" b="23775"/>
          <a:stretch/>
        </p:blipFill>
        <p:spPr>
          <a:xfrm>
            <a:off x="4392720" y="3578974"/>
            <a:ext cx="8419474" cy="8613025"/>
          </a:xfrm>
          <a:prstGeom prst="rect">
            <a:avLst/>
          </a:prstGeom>
        </p:spPr>
      </p:pic>
      <p:pic>
        <p:nvPicPr>
          <p:cNvPr id="3" name="Imagen 2">
            <a:extLst>
              <a:ext uri="{FF2B5EF4-FFF2-40B4-BE49-F238E27FC236}">
                <a16:creationId xmlns:a16="http://schemas.microsoft.com/office/drawing/2014/main" id="{947D437B-95F0-A73C-8835-E516C97CE320}"/>
              </a:ext>
            </a:extLst>
          </p:cNvPr>
          <p:cNvPicPr>
            <a:picLocks noChangeAspect="1"/>
          </p:cNvPicPr>
          <p:nvPr/>
        </p:nvPicPr>
        <p:blipFill rotWithShape="1">
          <a:blip r:embed="rId6"/>
          <a:srcRect l="8158" t="16654" r="62719" b="18005"/>
          <a:stretch/>
        </p:blipFill>
        <p:spPr>
          <a:xfrm>
            <a:off x="12856149" y="3578975"/>
            <a:ext cx="6362293" cy="7299158"/>
          </a:xfrm>
          <a:prstGeom prst="rect">
            <a:avLst/>
          </a:prstGeom>
        </p:spPr>
      </p:pic>
      <p:pic>
        <p:nvPicPr>
          <p:cNvPr id="4" name="Imagen 3">
            <a:extLst>
              <a:ext uri="{FF2B5EF4-FFF2-40B4-BE49-F238E27FC236}">
                <a16:creationId xmlns:a16="http://schemas.microsoft.com/office/drawing/2014/main" id="{41F55026-5C3E-65D9-D3F3-D211B14F82BB}"/>
              </a:ext>
            </a:extLst>
          </p:cNvPr>
          <p:cNvPicPr>
            <a:picLocks noChangeAspect="1"/>
          </p:cNvPicPr>
          <p:nvPr/>
        </p:nvPicPr>
        <p:blipFill rotWithShape="1">
          <a:blip r:embed="rId7"/>
          <a:srcRect l="6778" t="36771" r="62939" b="45295"/>
          <a:stretch/>
        </p:blipFill>
        <p:spPr>
          <a:xfrm>
            <a:off x="12856149" y="10782995"/>
            <a:ext cx="6192252" cy="1844842"/>
          </a:xfrm>
          <a:prstGeom prst="rect">
            <a:avLst/>
          </a:prstGeom>
        </p:spPr>
      </p:pic>
    </p:spTree>
    <p:extLst>
      <p:ext uri="{BB962C8B-B14F-4D97-AF65-F5344CB8AC3E}">
        <p14:creationId xmlns:p14="http://schemas.microsoft.com/office/powerpoint/2010/main" val="1651278056"/>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A24BF9F-6AC4-3F9A-4441-924E155C3560}"/>
              </a:ext>
            </a:extLst>
          </p:cNvPr>
          <p:cNvPicPr>
            <a:picLocks noChangeAspect="1"/>
          </p:cNvPicPr>
          <p:nvPr/>
        </p:nvPicPr>
        <p:blipFill rotWithShape="1">
          <a:blip r:embed="rId5"/>
          <a:srcRect l="7544" t="15562" r="61842" b="33132"/>
          <a:stretch/>
        </p:blipFill>
        <p:spPr>
          <a:xfrm>
            <a:off x="2937711" y="4264775"/>
            <a:ext cx="6166183" cy="7891129"/>
          </a:xfrm>
          <a:prstGeom prst="rect">
            <a:avLst/>
          </a:prstGeom>
        </p:spPr>
      </p:pic>
      <p:pic>
        <p:nvPicPr>
          <p:cNvPr id="3" name="Imagen 2">
            <a:extLst>
              <a:ext uri="{FF2B5EF4-FFF2-40B4-BE49-F238E27FC236}">
                <a16:creationId xmlns:a16="http://schemas.microsoft.com/office/drawing/2014/main" id="{FC11E26D-EC99-61A0-EDAF-EEA0BBE261DB}"/>
              </a:ext>
            </a:extLst>
          </p:cNvPr>
          <p:cNvPicPr>
            <a:picLocks noChangeAspect="1"/>
          </p:cNvPicPr>
          <p:nvPr/>
        </p:nvPicPr>
        <p:blipFill rotWithShape="1">
          <a:blip r:embed="rId6"/>
          <a:srcRect l="7930" t="20429" r="63606" b="28299"/>
          <a:stretch/>
        </p:blipFill>
        <p:spPr>
          <a:xfrm>
            <a:off x="8494294" y="4264775"/>
            <a:ext cx="7395411" cy="7891128"/>
          </a:xfrm>
          <a:prstGeom prst="rect">
            <a:avLst/>
          </a:prstGeom>
        </p:spPr>
      </p:pic>
      <p:pic>
        <p:nvPicPr>
          <p:cNvPr id="4" name="Imagen 3">
            <a:extLst>
              <a:ext uri="{FF2B5EF4-FFF2-40B4-BE49-F238E27FC236}">
                <a16:creationId xmlns:a16="http://schemas.microsoft.com/office/drawing/2014/main" id="{AFE9F744-4498-6867-B714-F34A9223BC40}"/>
              </a:ext>
            </a:extLst>
          </p:cNvPr>
          <p:cNvPicPr>
            <a:picLocks noChangeAspect="1"/>
          </p:cNvPicPr>
          <p:nvPr/>
        </p:nvPicPr>
        <p:blipFill rotWithShape="1">
          <a:blip r:embed="rId7"/>
          <a:srcRect l="7632" t="25257" r="62894" b="25334"/>
          <a:stretch/>
        </p:blipFill>
        <p:spPr>
          <a:xfrm>
            <a:off x="15889705" y="4080289"/>
            <a:ext cx="5969800" cy="8260100"/>
          </a:xfrm>
          <a:prstGeom prst="rect">
            <a:avLst/>
          </a:prstGeom>
        </p:spPr>
      </p:pic>
    </p:spTree>
    <p:extLst>
      <p:ext uri="{BB962C8B-B14F-4D97-AF65-F5344CB8AC3E}">
        <p14:creationId xmlns:p14="http://schemas.microsoft.com/office/powerpoint/2010/main" val="294010617"/>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147146B-F1D9-31A6-7987-183BB373FE75}"/>
              </a:ext>
            </a:extLst>
          </p:cNvPr>
          <p:cNvPicPr>
            <a:picLocks noChangeAspect="1"/>
          </p:cNvPicPr>
          <p:nvPr/>
        </p:nvPicPr>
        <p:blipFill rotWithShape="1">
          <a:blip r:embed="rId5"/>
          <a:srcRect l="8156" t="25542" r="61405" b="26894"/>
          <a:stretch/>
        </p:blipFill>
        <p:spPr>
          <a:xfrm>
            <a:off x="3370849" y="4815364"/>
            <a:ext cx="9342519" cy="8245673"/>
          </a:xfrm>
          <a:prstGeom prst="rect">
            <a:avLst/>
          </a:prstGeom>
        </p:spPr>
      </p:pic>
      <p:pic>
        <p:nvPicPr>
          <p:cNvPr id="3" name="Imagen 2">
            <a:extLst>
              <a:ext uri="{FF2B5EF4-FFF2-40B4-BE49-F238E27FC236}">
                <a16:creationId xmlns:a16="http://schemas.microsoft.com/office/drawing/2014/main" id="{AF37CD04-A1B0-DDF2-A7B3-88BE77F6582C}"/>
              </a:ext>
            </a:extLst>
          </p:cNvPr>
          <p:cNvPicPr>
            <a:picLocks noChangeAspect="1"/>
          </p:cNvPicPr>
          <p:nvPr/>
        </p:nvPicPr>
        <p:blipFill rotWithShape="1">
          <a:blip r:embed="rId6"/>
          <a:srcRect l="6754" t="16342" r="59562" b="11455"/>
          <a:stretch/>
        </p:blipFill>
        <p:spPr>
          <a:xfrm>
            <a:off x="13283933" y="4646393"/>
            <a:ext cx="8461141" cy="8414644"/>
          </a:xfrm>
          <a:prstGeom prst="rect">
            <a:avLst/>
          </a:prstGeom>
        </p:spPr>
      </p:pic>
    </p:spTree>
    <p:extLst>
      <p:ext uri="{BB962C8B-B14F-4D97-AF65-F5344CB8AC3E}">
        <p14:creationId xmlns:p14="http://schemas.microsoft.com/office/powerpoint/2010/main" val="2624636486"/>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91CD99B-7DF7-2EA5-5996-31C2E28250FC}"/>
              </a:ext>
            </a:extLst>
          </p:cNvPr>
          <p:cNvPicPr>
            <a:picLocks noChangeAspect="1"/>
          </p:cNvPicPr>
          <p:nvPr/>
        </p:nvPicPr>
        <p:blipFill rotWithShape="1">
          <a:blip r:embed="rId5"/>
          <a:srcRect l="7807" t="27726" r="66228" b="16446"/>
          <a:stretch/>
        </p:blipFill>
        <p:spPr>
          <a:xfrm>
            <a:off x="2821593" y="3840230"/>
            <a:ext cx="5901110" cy="9481974"/>
          </a:xfrm>
          <a:prstGeom prst="rect">
            <a:avLst/>
          </a:prstGeom>
        </p:spPr>
      </p:pic>
      <p:pic>
        <p:nvPicPr>
          <p:cNvPr id="3" name="Imagen 2">
            <a:extLst>
              <a:ext uri="{FF2B5EF4-FFF2-40B4-BE49-F238E27FC236}">
                <a16:creationId xmlns:a16="http://schemas.microsoft.com/office/drawing/2014/main" id="{BB1A0932-6E40-DD86-B01E-39673EA7622F}"/>
              </a:ext>
            </a:extLst>
          </p:cNvPr>
          <p:cNvPicPr>
            <a:picLocks noChangeAspect="1"/>
          </p:cNvPicPr>
          <p:nvPr/>
        </p:nvPicPr>
        <p:blipFill rotWithShape="1">
          <a:blip r:embed="rId6"/>
          <a:srcRect l="7106" t="17433" r="68614" b="33132"/>
          <a:stretch/>
        </p:blipFill>
        <p:spPr>
          <a:xfrm>
            <a:off x="8722703" y="3840230"/>
            <a:ext cx="6231977" cy="9238669"/>
          </a:xfrm>
          <a:prstGeom prst="rect">
            <a:avLst/>
          </a:prstGeom>
        </p:spPr>
      </p:pic>
      <p:pic>
        <p:nvPicPr>
          <p:cNvPr id="4" name="Imagen 3">
            <a:extLst>
              <a:ext uri="{FF2B5EF4-FFF2-40B4-BE49-F238E27FC236}">
                <a16:creationId xmlns:a16="http://schemas.microsoft.com/office/drawing/2014/main" id="{31D78B0B-D138-3D8C-D2A1-676EBA927ED8}"/>
              </a:ext>
            </a:extLst>
          </p:cNvPr>
          <p:cNvPicPr>
            <a:picLocks noChangeAspect="1"/>
          </p:cNvPicPr>
          <p:nvPr/>
        </p:nvPicPr>
        <p:blipFill rotWithShape="1">
          <a:blip r:embed="rId7"/>
          <a:srcRect l="7367" t="21020" r="65583" b="27986"/>
          <a:stretch/>
        </p:blipFill>
        <p:spPr>
          <a:xfrm>
            <a:off x="14954680" y="3741304"/>
            <a:ext cx="7106652" cy="9481974"/>
          </a:xfrm>
          <a:prstGeom prst="rect">
            <a:avLst/>
          </a:prstGeom>
        </p:spPr>
      </p:pic>
    </p:spTree>
    <p:extLst>
      <p:ext uri="{BB962C8B-B14F-4D97-AF65-F5344CB8AC3E}">
        <p14:creationId xmlns:p14="http://schemas.microsoft.com/office/powerpoint/2010/main" val="3565462694"/>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7315427" y="2443341"/>
            <a:ext cx="7956025"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DIAGRAMA DE CLASES</a:t>
            </a:r>
          </a:p>
        </p:txBody>
      </p:sp>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D5B131D-B565-C80C-2E48-1A83CBEC032C}"/>
              </a:ext>
            </a:extLst>
          </p:cNvPr>
          <p:cNvPicPr>
            <a:picLocks noChangeAspect="1"/>
          </p:cNvPicPr>
          <p:nvPr/>
        </p:nvPicPr>
        <p:blipFill>
          <a:blip r:embed="rId5"/>
          <a:stretch>
            <a:fillRect/>
          </a:stretch>
        </p:blipFill>
        <p:spPr>
          <a:xfrm>
            <a:off x="4157052" y="3924072"/>
            <a:ext cx="16921843" cy="9380587"/>
          </a:xfrm>
          <a:prstGeom prst="rect">
            <a:avLst/>
          </a:prstGeom>
        </p:spPr>
      </p:pic>
    </p:spTree>
    <p:extLst>
      <p:ext uri="{BB962C8B-B14F-4D97-AF65-F5344CB8AC3E}">
        <p14:creationId xmlns:p14="http://schemas.microsoft.com/office/powerpoint/2010/main" val="4260185623"/>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551582"/>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3715965" y="3512004"/>
            <a:ext cx="17846515" cy="954107"/>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800" dirty="0"/>
              <a:t>PLANTEAMIENTO</a:t>
            </a:r>
            <a:r>
              <a:rPr lang="es-CO" sz="3600" dirty="0"/>
              <a:t> DESDE 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a:t> </a:t>
            </a:r>
          </a:p>
        </p:txBody>
      </p:sp>
      <p:sp>
        <p:nvSpPr>
          <p:cNvPr id="6" name="CuadroTexto 5"/>
          <p:cNvSpPr txBox="1"/>
          <p:nvPr/>
        </p:nvSpPr>
        <p:spPr>
          <a:xfrm>
            <a:off x="3149516" y="5108227"/>
            <a:ext cx="19137039" cy="646331"/>
          </a:xfrm>
          <a:prstGeom prst="rect">
            <a:avLst/>
          </a:prstGeom>
          <a:noFill/>
        </p:spPr>
        <p:txBody>
          <a:bodyPr wrap="square" rtlCol="0">
            <a:spAutoFit/>
          </a:bodyPr>
          <a:lstStyle/>
          <a:p>
            <a:r>
              <a:rPr lang="es-CO" sz="3200" dirty="0"/>
              <a:t>Brindaremos una </a:t>
            </a:r>
            <a:r>
              <a:rPr lang="es-CO" sz="3600" dirty="0"/>
              <a:t>aplicación</a:t>
            </a:r>
            <a:r>
              <a:rPr lang="es-CO" sz="3200" dirty="0"/>
              <a:t> que tenga acceso controlado  por los funcionarios de la misma entidad </a:t>
            </a:r>
          </a:p>
        </p:txBody>
      </p:sp>
      <p:grpSp>
        <p:nvGrpSpPr>
          <p:cNvPr id="3" name="Grupo 2">
            <a:extLst>
              <a:ext uri="{FF2B5EF4-FFF2-40B4-BE49-F238E27FC236}">
                <a16:creationId xmlns:a16="http://schemas.microsoft.com/office/drawing/2014/main" id="{DE92E470-743E-436F-C826-5F556F03319A}"/>
              </a:ext>
            </a:extLst>
          </p:cNvPr>
          <p:cNvGrpSpPr/>
          <p:nvPr/>
        </p:nvGrpSpPr>
        <p:grpSpPr>
          <a:xfrm>
            <a:off x="2147458" y="6428792"/>
            <a:ext cx="20139097" cy="5979978"/>
            <a:chOff x="2431153" y="6376101"/>
            <a:chExt cx="21188685" cy="6128234"/>
          </a:xfrm>
        </p:grpSpPr>
        <p:sp>
          <p:nvSpPr>
            <p:cNvPr id="7" name="CuadroTexto 6"/>
            <p:cNvSpPr txBox="1"/>
            <p:nvPr/>
          </p:nvSpPr>
          <p:spPr>
            <a:xfrm>
              <a:off x="2461181" y="6456268"/>
              <a:ext cx="5144925" cy="1608575"/>
            </a:xfrm>
            <a:prstGeom prst="rect">
              <a:avLst/>
            </a:prstGeom>
            <a:noFill/>
          </p:spPr>
          <p:txBody>
            <a:bodyPr wrap="square" rtlCol="0">
              <a:spAutoFit/>
            </a:bodyPr>
            <a:lstStyle/>
            <a:p>
              <a:r>
                <a:rPr lang="es-CO" sz="3200" dirty="0"/>
                <a:t>1) Se podrá encontrar y verificar la información de la aplicación manejada </a:t>
              </a:r>
            </a:p>
          </p:txBody>
        </p:sp>
        <p:sp>
          <p:nvSpPr>
            <p:cNvPr id="8" name="CuadroTexto 7"/>
            <p:cNvSpPr txBox="1"/>
            <p:nvPr/>
          </p:nvSpPr>
          <p:spPr>
            <a:xfrm>
              <a:off x="8988091" y="6571441"/>
              <a:ext cx="5985493" cy="1103925"/>
            </a:xfrm>
            <a:prstGeom prst="rect">
              <a:avLst/>
            </a:prstGeom>
            <a:noFill/>
          </p:spPr>
          <p:txBody>
            <a:bodyPr wrap="square" rtlCol="0">
              <a:spAutoFit/>
            </a:bodyPr>
            <a:lstStyle/>
            <a:p>
              <a:r>
                <a:rPr lang="es-CO" sz="3200" dirty="0"/>
                <a:t>2) Tendrá  usuario y contraseña </a:t>
              </a:r>
            </a:p>
          </p:txBody>
        </p:sp>
        <p:sp>
          <p:nvSpPr>
            <p:cNvPr id="9" name="CuadroTexto 8"/>
            <p:cNvSpPr txBox="1"/>
            <p:nvPr/>
          </p:nvSpPr>
          <p:spPr>
            <a:xfrm>
              <a:off x="15299075" y="6376101"/>
              <a:ext cx="8060478" cy="1608575"/>
            </a:xfrm>
            <a:prstGeom prst="rect">
              <a:avLst/>
            </a:prstGeom>
            <a:noFill/>
          </p:spPr>
          <p:txBody>
            <a:bodyPr wrap="square" rtlCol="0">
              <a:spAutoFit/>
            </a:bodyPr>
            <a:lstStyle/>
            <a:p>
              <a:r>
                <a:rPr lang="es-CO" sz="3200" dirty="0"/>
                <a:t>3)  Se verificara que cada información subida a la aplicación sobre las ventas sean  reales y no haya fraude en ellas </a:t>
              </a:r>
            </a:p>
          </p:txBody>
        </p:sp>
        <p:sp>
          <p:nvSpPr>
            <p:cNvPr id="10" name="CuadroTexto 9"/>
            <p:cNvSpPr txBox="1"/>
            <p:nvPr/>
          </p:nvSpPr>
          <p:spPr>
            <a:xfrm>
              <a:off x="2431153" y="8987456"/>
              <a:ext cx="5563462" cy="1103925"/>
            </a:xfrm>
            <a:prstGeom prst="rect">
              <a:avLst/>
            </a:prstGeom>
            <a:noFill/>
          </p:spPr>
          <p:txBody>
            <a:bodyPr wrap="square" rtlCol="0">
              <a:spAutoFit/>
            </a:bodyPr>
            <a:lstStyle/>
            <a:p>
              <a:pPr algn="just"/>
              <a:r>
                <a:rPr lang="es-CO" sz="3200" dirty="0"/>
                <a:t>4) va generar el valor de la comisión de cada venta real</a:t>
              </a:r>
            </a:p>
          </p:txBody>
        </p:sp>
        <p:sp>
          <p:nvSpPr>
            <p:cNvPr id="12" name="CuadroTexto 11"/>
            <p:cNvSpPr txBox="1"/>
            <p:nvPr/>
          </p:nvSpPr>
          <p:spPr>
            <a:xfrm>
              <a:off x="8988091" y="8987455"/>
              <a:ext cx="5313783" cy="1608575"/>
            </a:xfrm>
            <a:prstGeom prst="rect">
              <a:avLst/>
            </a:prstGeom>
            <a:noFill/>
          </p:spPr>
          <p:txBody>
            <a:bodyPr wrap="square" rtlCol="0">
              <a:spAutoFit/>
            </a:bodyPr>
            <a:lstStyle/>
            <a:p>
              <a:r>
                <a:rPr lang="es-CO" sz="3200" dirty="0"/>
                <a:t>5) Se ara un descuento sobre cada fraude en la venta</a:t>
              </a:r>
            </a:p>
          </p:txBody>
        </p:sp>
        <p:sp>
          <p:nvSpPr>
            <p:cNvPr id="14" name="CuadroTexto 13"/>
            <p:cNvSpPr txBox="1"/>
            <p:nvPr/>
          </p:nvSpPr>
          <p:spPr>
            <a:xfrm>
              <a:off x="15299075" y="8940144"/>
              <a:ext cx="7708852" cy="1103925"/>
            </a:xfrm>
            <a:prstGeom prst="rect">
              <a:avLst/>
            </a:prstGeom>
            <a:noFill/>
          </p:spPr>
          <p:txBody>
            <a:bodyPr wrap="square" rtlCol="0">
              <a:spAutoFit/>
            </a:bodyPr>
            <a:lstStyle/>
            <a:p>
              <a:r>
                <a:rPr lang="es-CO" sz="3200" dirty="0"/>
                <a:t>6) Se podrá ver jornada laboral de los asesores </a:t>
              </a:r>
            </a:p>
          </p:txBody>
        </p:sp>
        <p:sp>
          <p:nvSpPr>
            <p:cNvPr id="15" name="CuadroTexto 14"/>
            <p:cNvSpPr txBox="1"/>
            <p:nvPr/>
          </p:nvSpPr>
          <p:spPr>
            <a:xfrm>
              <a:off x="2577285" y="11211167"/>
              <a:ext cx="5179563" cy="1103925"/>
            </a:xfrm>
            <a:prstGeom prst="rect">
              <a:avLst/>
            </a:prstGeom>
            <a:noFill/>
          </p:spPr>
          <p:txBody>
            <a:bodyPr wrap="square" rtlCol="0">
              <a:spAutoFit/>
            </a:bodyPr>
            <a:lstStyle/>
            <a:p>
              <a:r>
                <a:rPr lang="es-CO" sz="3200" dirty="0"/>
                <a:t>7) Se podrá obtener las balance de las  ventas </a:t>
              </a:r>
            </a:p>
          </p:txBody>
        </p:sp>
        <p:sp>
          <p:nvSpPr>
            <p:cNvPr id="16" name="CuadroTexto 15"/>
            <p:cNvSpPr txBox="1"/>
            <p:nvPr/>
          </p:nvSpPr>
          <p:spPr>
            <a:xfrm>
              <a:off x="8988091" y="11400410"/>
              <a:ext cx="4564545" cy="1103925"/>
            </a:xfrm>
            <a:prstGeom prst="rect">
              <a:avLst/>
            </a:prstGeom>
            <a:noFill/>
          </p:spPr>
          <p:txBody>
            <a:bodyPr wrap="square" rtlCol="0">
              <a:spAutoFit/>
            </a:bodyPr>
            <a:lstStyle/>
            <a:p>
              <a:r>
                <a:rPr lang="es-CO" sz="3200" dirty="0"/>
                <a:t>8) Actualización de datos</a:t>
              </a:r>
            </a:p>
          </p:txBody>
        </p:sp>
        <p:sp>
          <p:nvSpPr>
            <p:cNvPr id="17" name="CuadroTexto 16"/>
            <p:cNvSpPr txBox="1"/>
            <p:nvPr/>
          </p:nvSpPr>
          <p:spPr>
            <a:xfrm>
              <a:off x="15299244" y="11242439"/>
              <a:ext cx="8320594" cy="599273"/>
            </a:xfrm>
            <a:prstGeom prst="rect">
              <a:avLst/>
            </a:prstGeom>
            <a:noFill/>
          </p:spPr>
          <p:txBody>
            <a:bodyPr wrap="square" rtlCol="0">
              <a:spAutoFit/>
            </a:bodyPr>
            <a:lstStyle/>
            <a:p>
              <a:r>
                <a:rPr lang="es-CO" sz="3200" dirty="0"/>
                <a:t>9)Se puede establecer ruta de trabajo </a:t>
              </a:r>
            </a:p>
          </p:txBody>
        </p:sp>
      </p:grpSp>
      <p:pic>
        <p:nvPicPr>
          <p:cNvPr id="7170" name="Picture 2">
            <a:extLst>
              <a:ext uri="{FF2B5EF4-FFF2-40B4-BE49-F238E27FC236}">
                <a16:creationId xmlns:a16="http://schemas.microsoft.com/office/drawing/2014/main" id="{87E039C2-70EB-828C-E0EB-29298FAED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7804" y="1920486"/>
            <a:ext cx="4626673" cy="108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3004036" y="7192081"/>
            <a:ext cx="19023628" cy="5095169"/>
          </a:xfrm>
          <a:prstGeom prst="rect">
            <a:avLst/>
          </a:prstGeom>
        </p:spPr>
      </p:pic>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ALCANCE DEL PROYECTO</a:t>
            </a:r>
          </a:p>
        </p:txBody>
      </p:sp>
      <p:sp>
        <p:nvSpPr>
          <p:cNvPr id="4" name="Rectángulo 3"/>
          <p:cNvSpPr/>
          <p:nvPr/>
        </p:nvSpPr>
        <p:spPr>
          <a:xfrm>
            <a:off x="2295680" y="4637536"/>
            <a:ext cx="20360640" cy="2554545"/>
          </a:xfrm>
          <a:prstGeom prst="rect">
            <a:avLst/>
          </a:prstGeom>
        </p:spPr>
        <p:txBody>
          <a:bodyPr wrap="square">
            <a:spAutoFit/>
          </a:bodyPr>
          <a:lstStyle/>
          <a:p>
            <a:pPr marL="1068070" marR="1064260" algn="just">
              <a:spcBef>
                <a:spcPts val="835"/>
              </a:spcBef>
            </a:pPr>
            <a:r>
              <a:rPr lang="es-ES" sz="4000" dirty="0"/>
              <a:t>El proyecto como finalidad tendrá seis meses  de mantenimiento donde se le podrá agregar, cambiar o quitar algo que al cliente no le esté gustando en su momento, después de este tiempo se le cobrara o se le hará un contrato por 6 meses mínimo o el tiempo que él lo requiera.</a:t>
            </a:r>
            <a:endParaRPr lang="es-CO" sz="4000" dirty="0"/>
          </a:p>
        </p:txBody>
      </p:sp>
      <p:sp>
        <p:nvSpPr>
          <p:cNvPr id="5" name="Rectángulo 4"/>
          <p:cNvSpPr/>
          <p:nvPr/>
        </p:nvSpPr>
        <p:spPr>
          <a:xfrm>
            <a:off x="2768843" y="7192081"/>
            <a:ext cx="18846314" cy="6186822"/>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32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Primera</a:t>
            </a:r>
            <a:r>
              <a:rPr lang="es-ES" sz="4000" b="1" spc="40"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b="1" dirty="0">
                <a:latin typeface="Arial" panose="020B0604020202020204" pitchFamily="34" charset="0"/>
                <a:ea typeface="Symbol" panose="05050102010706020507" pitchFamily="18" charset="2"/>
                <a:cs typeface="Arial" panose="020B0604020202020204" pitchFamily="34" charset="0"/>
              </a:rPr>
              <a:t>:</a:t>
            </a:r>
            <a:r>
              <a:rPr lang="es-ES" sz="4000" b="1" spc="5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usará</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como</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método</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identificación</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la</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problemática y sustraer todos los elementos necesarios para su</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beneficio.</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spcBef>
                <a:spcPts val="60"/>
              </a:spcBef>
            </a:pPr>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latin typeface="Arial" panose="020B0604020202020204" pitchFamily="34" charset="0"/>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Segunda</a:t>
            </a:r>
            <a:r>
              <a:rPr lang="es-ES" sz="4000" b="1" spc="90"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b="1" dirty="0">
                <a:latin typeface="Arial" panose="020B0604020202020204" pitchFamily="34" charset="0"/>
                <a:ea typeface="Symbol" panose="05050102010706020507" pitchFamily="18" charset="2"/>
                <a:cs typeface="Arial" panose="020B0604020202020204" pitchFamily="34" charset="0"/>
              </a:rPr>
              <a:t>:</a:t>
            </a:r>
            <a:r>
              <a:rPr lang="es-ES" sz="4000" b="1" spc="9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7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realizará</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una</a:t>
            </a:r>
            <a:r>
              <a:rPr lang="es-ES" sz="4000" spc="6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presentación</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al</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cliente</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generando una satisfacción obteniendo el cual podrá elegir si</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quitamos</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o</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añadimos</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con</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el</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fin</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1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generar</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una</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mayor</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aprobación</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 la aplicación.</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spcBef>
                <a:spcPts val="10"/>
              </a:spcBef>
            </a:pPr>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solidFill>
                <a:srgbClr val="FF0000"/>
              </a:solidFill>
              <a:latin typeface="Arial" panose="020B0604020202020204" pitchFamily="34" charset="0"/>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Tercera</a:t>
            </a:r>
            <a:r>
              <a:rPr lang="es-ES" sz="4000" b="1" spc="45"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dirty="0">
                <a:latin typeface="Arial" panose="020B0604020202020204" pitchFamily="34" charset="0"/>
                <a:ea typeface="Symbol" panose="05050102010706020507" pitchFamily="18" charset="2"/>
                <a:cs typeface="Arial" panose="020B0604020202020204" pitchFamily="34" charset="0"/>
              </a:rPr>
              <a:t>:</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entregará</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el</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producto</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finalizado</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en</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su</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totalidad dando una inducción de su manejo correspondiente y</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 soporte técnico en caso de que presente cualquier tipo de</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falla.</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effectLst/>
              <a:latin typeface="Arial" panose="020B0604020202020204" pitchFamily="34" charset="0"/>
              <a:ea typeface="Lucida Sans Unicode" panose="020B0602030504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CuadroTexto 3"/>
          <p:cNvSpPr txBox="1"/>
          <p:nvPr/>
        </p:nvSpPr>
        <p:spPr>
          <a:xfrm>
            <a:off x="15513658" y="5035349"/>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MISIÓN</a:t>
            </a:r>
          </a:p>
        </p:txBody>
      </p:sp>
      <p:sp>
        <p:nvSpPr>
          <p:cNvPr id="5" name="Rectángulo 4"/>
          <p:cNvSpPr/>
          <p:nvPr/>
        </p:nvSpPr>
        <p:spPr>
          <a:xfrm>
            <a:off x="12488372" y="7188610"/>
            <a:ext cx="8746879" cy="5016758"/>
          </a:xfrm>
          <a:prstGeom prst="rect">
            <a:avLst/>
          </a:prstGeom>
        </p:spPr>
        <p:txBody>
          <a:bodyPr wrap="square">
            <a:spAutoFit/>
          </a:bodyPr>
          <a:lstStyle/>
          <a:p>
            <a:pPr algn="just"/>
            <a:r>
              <a:rPr lang="es-CO" sz="40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269" y="6641491"/>
            <a:ext cx="7263910" cy="5447932"/>
          </a:xfrm>
          <a:prstGeom prst="rect">
            <a:avLst/>
          </a:prstGeom>
        </p:spPr>
      </p:pic>
      <p:pic>
        <p:nvPicPr>
          <p:cNvPr id="3074" name="Picture 2">
            <a:extLst>
              <a:ext uri="{FF2B5EF4-FFF2-40B4-BE49-F238E27FC236}">
                <a16:creationId xmlns:a16="http://schemas.microsoft.com/office/drawing/2014/main" id="{4C72BF0D-1D90-1177-C33C-4AF3D75CC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4881" y="2043177"/>
            <a:ext cx="3369762" cy="81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9355016" y="3355731"/>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VISIÓN</a:t>
            </a:r>
          </a:p>
        </p:txBody>
      </p:sp>
      <p:sp>
        <p:nvSpPr>
          <p:cNvPr id="4" name="Rectángulo 3"/>
          <p:cNvSpPr/>
          <p:nvPr/>
        </p:nvSpPr>
        <p:spPr>
          <a:xfrm>
            <a:off x="4040066" y="6472725"/>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5449550" y="6472725"/>
            <a:ext cx="5181599" cy="41635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4CE8C86-F838-C3FA-165B-8A66C2FE7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9450" y="1930401"/>
            <a:ext cx="4119563" cy="125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AF966A54-B71B-4B6A-8C7C-13E75BA780D0}" vid="{A4FB72C0-933E-4DBF-BDA0-5613DA57E5AB}"/>
    </a:ext>
  </a:extLst>
</a:theme>
</file>

<file path=ppt/theme/theme2.xml><?xml version="1.0" encoding="utf-8"?>
<a:theme xmlns:a="http://schemas.openxmlformats.org/drawingml/2006/main" name="1_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A3E37D2B-B1A5-4AD2-9E42-6CB1840A0D8F}" vid="{52AFA2B5-5FA0-4345-9A95-3F1031A1A32D}"/>
    </a:ext>
  </a:ext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1088</TotalTime>
  <Words>897</Words>
  <Application>Microsoft Office PowerPoint</Application>
  <PresentationFormat>Personalizado</PresentationFormat>
  <Paragraphs>110</Paragraphs>
  <Slides>57</Slides>
  <Notes>57</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57</vt:i4>
      </vt:variant>
    </vt:vector>
  </HeadingPairs>
  <TitlesOfParts>
    <vt:vector size="67" baseType="lpstr">
      <vt:lpstr>Arial</vt:lpstr>
      <vt:lpstr>Helvetica Neue</vt:lpstr>
      <vt:lpstr>Symbol</vt:lpstr>
      <vt:lpstr>Helvetica Neue Light</vt:lpstr>
      <vt:lpstr>Trebuchet MS</vt:lpstr>
      <vt:lpstr>Calibri Light</vt:lpstr>
      <vt:lpstr>Calibri</vt:lpstr>
      <vt:lpstr>Lucida Sans Unicode</vt:lpstr>
      <vt:lpstr>Tema2</vt:lpstr>
      <vt:lpstr>1_Tema1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Cristian Camilo Gallego</cp:lastModifiedBy>
  <cp:revision>58</cp:revision>
  <dcterms:modified xsi:type="dcterms:W3CDTF">2022-12-13T17:14:05Z</dcterms:modified>
</cp:coreProperties>
</file>